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0"/>
  </p:notesMasterIdLst>
  <p:sldIdLst>
    <p:sldId id="256" r:id="rId2"/>
    <p:sldId id="289" r:id="rId3"/>
    <p:sldId id="278" r:id="rId4"/>
    <p:sldId id="277" r:id="rId5"/>
    <p:sldId id="276" r:id="rId6"/>
    <p:sldId id="273" r:id="rId7"/>
    <p:sldId id="332" r:id="rId8"/>
    <p:sldId id="279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0" r:id="rId17"/>
    <p:sldId id="259" r:id="rId18"/>
    <p:sldId id="260" r:id="rId19"/>
    <p:sldId id="261" r:id="rId20"/>
    <p:sldId id="262" r:id="rId21"/>
    <p:sldId id="263" r:id="rId22"/>
    <p:sldId id="330" r:id="rId23"/>
    <p:sldId id="331" r:id="rId24"/>
    <p:sldId id="333" r:id="rId25"/>
    <p:sldId id="264" r:id="rId26"/>
    <p:sldId id="267" r:id="rId27"/>
    <p:sldId id="336" r:id="rId28"/>
    <p:sldId id="269" r:id="rId29"/>
    <p:sldId id="334" r:id="rId30"/>
    <p:sldId id="303" r:id="rId31"/>
    <p:sldId id="304" r:id="rId32"/>
    <p:sldId id="305" r:id="rId33"/>
    <p:sldId id="337" r:id="rId34"/>
    <p:sldId id="346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7" r:id="rId43"/>
    <p:sldId id="359" r:id="rId44"/>
    <p:sldId id="280" r:id="rId45"/>
    <p:sldId id="348" r:id="rId46"/>
    <p:sldId id="349" r:id="rId47"/>
    <p:sldId id="284" r:id="rId48"/>
    <p:sldId id="285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13" r:id="rId57"/>
    <p:sldId id="350" r:id="rId58"/>
    <p:sldId id="351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C7D88-0831-4DC7-AC30-8B37CDDE4979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993C5-7312-4594-90E3-EBD266720B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93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993C5-7312-4594-90E3-EBD266720B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3649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008BCDE-E2E8-4E2D-8C54-DA209D13984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76A1A-DC06-4182-9271-8123AB9A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CDE-E2E8-4E2D-8C54-DA209D13984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76A1A-DC06-4182-9271-8123AB9A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008BCDE-E2E8-4E2D-8C54-DA209D13984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D176A1A-DC06-4182-9271-8123AB9A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CDE-E2E8-4E2D-8C54-DA209D13984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176A1A-DC06-4182-9271-8123AB9A2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CDE-E2E8-4E2D-8C54-DA209D13984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D176A1A-DC06-4182-9271-8123AB9A2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08BCDE-E2E8-4E2D-8C54-DA209D13984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176A1A-DC06-4182-9271-8123AB9A2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08BCDE-E2E8-4E2D-8C54-DA209D13984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D176A1A-DC06-4182-9271-8123AB9A2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CDE-E2E8-4E2D-8C54-DA209D13984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176A1A-DC06-4182-9271-8123AB9A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CDE-E2E8-4E2D-8C54-DA209D13984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76A1A-DC06-4182-9271-8123AB9A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BCDE-E2E8-4E2D-8C54-DA209D13984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D176A1A-DC06-4182-9271-8123AB9A2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008BCDE-E2E8-4E2D-8C54-DA209D13984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D176A1A-DC06-4182-9271-8123AB9A2F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08BCDE-E2E8-4E2D-8C54-DA209D13984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D176A1A-DC06-4182-9271-8123AB9A2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mailto:scshelpdesk@marine.gov.my" TargetMode="Externa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hyperlink" Target="http://www.bankislam.com.my/en/Pages/FinancialProcessExchange.aspx?tabs=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0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BAGI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Dius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25 MEI 2016</a:t>
            </a:r>
          </a:p>
          <a:p>
            <a:r>
              <a:rPr lang="en-US" dirty="0" smtClean="0"/>
              <a:t>JABATAN LAUT MALAYSIA, WILAYAH SELATAN</a:t>
            </a:r>
            <a:endParaRPr lang="en-US" dirty="0"/>
          </a:p>
        </p:txBody>
      </p:sp>
      <p:pic>
        <p:nvPicPr>
          <p:cNvPr id="4" name="Picture 1" descr="C:\Documents and Settings\Administrator\My Documents\My Pictures\Logo JLM\jlm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514600"/>
            <a:ext cx="2286000" cy="1714831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286000" y="4800600"/>
            <a:ext cx="6705600" cy="9906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1600" dirty="0" err="1" smtClean="0">
                <a:solidFill>
                  <a:srgbClr val="FFFFFF"/>
                </a:solidFill>
              </a:rPr>
              <a:t>Disediakan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</a:rPr>
              <a:t>oleh</a:t>
            </a:r>
            <a:r>
              <a:rPr lang="en-US" sz="1600" dirty="0" smtClean="0">
                <a:solidFill>
                  <a:srgbClr val="FFFFFF"/>
                </a:solidFill>
              </a:rPr>
              <a:t>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sz="1600" baseline="0" dirty="0" smtClean="0">
                <a:solidFill>
                  <a:srgbClr val="FFFFFF"/>
                </a:solidFill>
              </a:rPr>
              <a:t>UNIT</a:t>
            </a:r>
            <a:r>
              <a:rPr lang="en-US" sz="1600" dirty="0" smtClean="0">
                <a:solidFill>
                  <a:srgbClr val="FFFFFF"/>
                </a:solidFill>
              </a:rPr>
              <a:t> TEKNOLOGI MAKLUMAT DAN KERAJAAN ELEKTRONIK (U(TMKE)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JABATAN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LAUT MALAYSIA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9144000" cy="533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276600" y="2895600"/>
            <a:ext cx="24384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828800" y="2667000"/>
            <a:ext cx="5334000" cy="2209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143000" y="4648200"/>
            <a:ext cx="68580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3999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/>
          <p:cNvSpPr/>
          <p:nvPr/>
        </p:nvSpPr>
        <p:spPr>
          <a:xfrm>
            <a:off x="2895600" y="2743200"/>
            <a:ext cx="3505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Ketibaan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Ketibaan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3999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990600" y="2895600"/>
            <a:ext cx="20574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r>
              <a:rPr lang="en-US" dirty="0" smtClean="0"/>
              <a:t> (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Melati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18571" r="703" b="7671"/>
          <a:stretch>
            <a:fillRect/>
          </a:stretch>
        </p:blipFill>
        <p:spPr bwMode="auto">
          <a:xfrm>
            <a:off x="304800" y="12954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676400" y="3657600"/>
            <a:ext cx="1371600" cy="3048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2705100" y="4229100"/>
            <a:ext cx="1143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4600" y="5181600"/>
            <a:ext cx="32004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yang </a:t>
            </a: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didaftarkan</a:t>
            </a:r>
            <a:r>
              <a:rPr lang="en-US" dirty="0" smtClean="0"/>
              <a:t> </a:t>
            </a:r>
            <a:r>
              <a:rPr lang="en-US" dirty="0" err="1" smtClean="0"/>
              <a:t>ketibaan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t="18571" b="6964"/>
          <a:stretch>
            <a:fillRect/>
          </a:stretch>
        </p:blipFill>
        <p:spPr bwMode="auto">
          <a:xfrm>
            <a:off x="609600" y="1219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5867400"/>
            <a:ext cx="32004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2) </a:t>
            </a:r>
            <a:r>
              <a:rPr lang="en-US" dirty="0" err="1" smtClean="0"/>
              <a:t>Isikan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button </a:t>
            </a:r>
            <a:r>
              <a:rPr lang="en-US" i="1" dirty="0" smtClean="0"/>
              <a:t>Next</a:t>
            </a:r>
            <a:endParaRPr lang="en-US" i="1" dirty="0"/>
          </a:p>
        </p:txBody>
      </p:sp>
      <p:sp>
        <p:nvSpPr>
          <p:cNvPr id="7" name="Oval 6"/>
          <p:cNvSpPr/>
          <p:nvPr/>
        </p:nvSpPr>
        <p:spPr>
          <a:xfrm>
            <a:off x="7010400" y="5638800"/>
            <a:ext cx="16764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4191000" y="5867400"/>
            <a:ext cx="2743200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18929" b="7321"/>
          <a:stretch>
            <a:fillRect/>
          </a:stretch>
        </p:blipFill>
        <p:spPr bwMode="auto">
          <a:xfrm>
            <a:off x="457200" y="11430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5867400"/>
            <a:ext cx="32004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3) </a:t>
            </a:r>
            <a:r>
              <a:rPr lang="en-US" dirty="0" err="1" smtClean="0"/>
              <a:t>Klik</a:t>
            </a:r>
            <a:r>
              <a:rPr lang="en-US" dirty="0" smtClean="0"/>
              <a:t> button </a:t>
            </a:r>
            <a:r>
              <a:rPr lang="en-US" i="1" dirty="0" smtClean="0"/>
              <a:t>Submit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button </a:t>
            </a:r>
            <a:r>
              <a:rPr lang="en-US" i="1" dirty="0" smtClean="0"/>
              <a:t>OK</a:t>
            </a:r>
            <a:endParaRPr lang="en-US" i="1" dirty="0"/>
          </a:p>
        </p:txBody>
      </p:sp>
      <p:sp>
        <p:nvSpPr>
          <p:cNvPr id="7" name="Oval 6"/>
          <p:cNvSpPr/>
          <p:nvPr/>
        </p:nvSpPr>
        <p:spPr>
          <a:xfrm>
            <a:off x="7239000" y="5257800"/>
            <a:ext cx="1219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  <a:endCxn id="7" idx="3"/>
          </p:cNvCxnSpPr>
          <p:nvPr/>
        </p:nvCxnSpPr>
        <p:spPr>
          <a:xfrm flipV="1">
            <a:off x="4267200" y="5648045"/>
            <a:ext cx="3150348" cy="542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505200" y="3657600"/>
            <a:ext cx="1219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6" idx="3"/>
          </p:cNvCxnSpPr>
          <p:nvPr/>
        </p:nvCxnSpPr>
        <p:spPr>
          <a:xfrm flipV="1">
            <a:off x="4267200" y="4191000"/>
            <a:ext cx="1588" cy="1999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t="19107" b="7321"/>
          <a:stretch>
            <a:fillRect/>
          </a:stretch>
        </p:blipFill>
        <p:spPr bwMode="auto">
          <a:xfrm>
            <a:off x="381000" y="12192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5867400"/>
            <a:ext cx="32004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) </a:t>
            </a:r>
            <a:r>
              <a:rPr lang="en-US" dirty="0" err="1"/>
              <a:t>K</a:t>
            </a:r>
            <a:r>
              <a:rPr lang="en-US" dirty="0" err="1" smtClean="0"/>
              <a:t>lik</a:t>
            </a:r>
            <a:r>
              <a:rPr lang="en-US" dirty="0" smtClean="0"/>
              <a:t> button </a:t>
            </a:r>
            <a:r>
              <a:rPr lang="en-US" i="1" dirty="0" smtClean="0"/>
              <a:t>Online Payment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162800" y="4953000"/>
            <a:ext cx="1447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4191000" y="5181600"/>
            <a:ext cx="3048000" cy="1008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895600"/>
          </a:xfrm>
        </p:spPr>
        <p:txBody>
          <a:bodyPr>
            <a:normAutofit fontScale="85000" lnSpcReduction="10000"/>
          </a:bodyPr>
          <a:lstStyle/>
          <a:p>
            <a:pPr marL="514350" indent="-514350" algn="l">
              <a:buAutoNum type="arabicPeriod"/>
            </a:pPr>
            <a:r>
              <a:rPr lang="en-US" sz="3100" dirty="0" err="1" smtClean="0"/>
              <a:t>Pengenalan</a:t>
            </a:r>
            <a:r>
              <a:rPr lang="en-US" sz="3100" dirty="0" smtClean="0"/>
              <a:t> </a:t>
            </a:r>
          </a:p>
          <a:p>
            <a:pPr marL="514350" indent="-514350" algn="l">
              <a:buAutoNum type="arabicPeriod"/>
            </a:pPr>
            <a:r>
              <a:rPr lang="en-US" sz="3100" dirty="0" smtClean="0"/>
              <a:t>Cara </a:t>
            </a:r>
            <a:r>
              <a:rPr lang="en-US" sz="3100" dirty="0" err="1" smtClean="0"/>
              <a:t>Pembayaran</a:t>
            </a:r>
            <a:r>
              <a:rPr lang="en-US" sz="3100" dirty="0" smtClean="0"/>
              <a:t> Di </a:t>
            </a:r>
            <a:r>
              <a:rPr lang="en-US" sz="3100" dirty="0" err="1" smtClean="0"/>
              <a:t>Atas</a:t>
            </a:r>
            <a:r>
              <a:rPr lang="en-US" sz="3100" dirty="0" smtClean="0"/>
              <a:t> </a:t>
            </a:r>
            <a:r>
              <a:rPr lang="en-US" sz="3100" dirty="0" err="1" smtClean="0"/>
              <a:t>Talian</a:t>
            </a:r>
            <a:endParaRPr lang="en-US" sz="3100" dirty="0" smtClean="0"/>
          </a:p>
          <a:p>
            <a:pPr marL="971550" lvl="1" indent="-514350" algn="l">
              <a:buFontTx/>
              <a:buChar char="-"/>
            </a:pPr>
            <a:r>
              <a:rPr lang="en-US" sz="3100" dirty="0" err="1" smtClean="0"/>
              <a:t>Melalui</a:t>
            </a:r>
            <a:r>
              <a:rPr lang="en-US" sz="3100" dirty="0" smtClean="0"/>
              <a:t> Sistem Ship Clearance System (SCS) </a:t>
            </a:r>
          </a:p>
          <a:p>
            <a:pPr marL="971550" lvl="1" indent="-514350" algn="l">
              <a:buFontTx/>
              <a:buChar char="-"/>
            </a:pPr>
            <a:r>
              <a:rPr lang="en-US" sz="3100" dirty="0" err="1" smtClean="0"/>
              <a:t>Melalui</a:t>
            </a:r>
            <a:r>
              <a:rPr lang="en-US" sz="3100" dirty="0" smtClean="0"/>
              <a:t> Portal Online Payment (</a:t>
            </a:r>
            <a:r>
              <a:rPr lang="en-US" sz="3100" dirty="0" err="1" smtClean="0"/>
              <a:t>Dius</a:t>
            </a:r>
            <a:r>
              <a:rPr lang="en-US" sz="3100" dirty="0" smtClean="0"/>
              <a:t> </a:t>
            </a:r>
            <a:r>
              <a:rPr lang="en-US" sz="3100" dirty="0" err="1" smtClean="0"/>
              <a:t>Api</a:t>
            </a:r>
            <a:r>
              <a:rPr lang="en-US" sz="3100" dirty="0" smtClean="0"/>
              <a:t>)</a:t>
            </a:r>
          </a:p>
          <a:p>
            <a:pPr marL="514350" indent="-514350" algn="l">
              <a:buAutoNum type="arabicPeriod"/>
            </a:pPr>
            <a:r>
              <a:rPr lang="en-US" sz="3100" dirty="0" err="1" smtClean="0"/>
              <a:t>Bagaimana</a:t>
            </a:r>
            <a:r>
              <a:rPr lang="en-US" sz="3100" dirty="0" smtClean="0"/>
              <a:t> </a:t>
            </a:r>
            <a:r>
              <a:rPr lang="en-US" sz="3100" dirty="0" err="1" smtClean="0"/>
              <a:t>Semak</a:t>
            </a:r>
            <a:r>
              <a:rPr lang="en-US" sz="3100" dirty="0" smtClean="0"/>
              <a:t> Status </a:t>
            </a:r>
            <a:r>
              <a:rPr lang="en-US" sz="3100" dirty="0" err="1" smtClean="0"/>
              <a:t>Pembayaran</a:t>
            </a:r>
            <a:r>
              <a:rPr lang="en-US" sz="3100" dirty="0" smtClean="0"/>
              <a:t> (Agent)</a:t>
            </a:r>
          </a:p>
          <a:p>
            <a:pPr marL="514350" indent="-514350" algn="l">
              <a:buAutoNum type="arabicPeriod"/>
            </a:pPr>
            <a:r>
              <a:rPr lang="en-US" sz="3100" dirty="0" err="1" smtClean="0"/>
              <a:t>Soalan</a:t>
            </a:r>
            <a:r>
              <a:rPr lang="en-US" sz="3100" dirty="0" smtClean="0"/>
              <a:t> </a:t>
            </a:r>
            <a:r>
              <a:rPr lang="en-US" sz="3100" dirty="0" err="1" smtClean="0"/>
              <a:t>Lazim</a:t>
            </a:r>
            <a:r>
              <a:rPr lang="en-US" sz="3100" dirty="0" smtClean="0"/>
              <a:t> (FAQ)</a:t>
            </a:r>
          </a:p>
          <a:p>
            <a:pPr marL="514350" indent="-514350" algn="l"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1" descr="C:\Documents and Settings\Administrator\My Documents\My Pictures\Logo JLM\jlm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76200"/>
            <a:ext cx="1600200" cy="120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33011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4114800"/>
            <a:ext cx="32004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) </a:t>
            </a:r>
            <a:r>
              <a:rPr lang="en-US" dirty="0" err="1" smtClean="0"/>
              <a:t>Isikan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</a:t>
            </a:r>
            <a:r>
              <a:rPr lang="en-US" dirty="0" err="1" smtClean="0"/>
              <a:t>pelabuhan</a:t>
            </a:r>
            <a:r>
              <a:rPr lang="en-US" dirty="0" smtClean="0"/>
              <a:t> </a:t>
            </a:r>
            <a:r>
              <a:rPr lang="en-US" dirty="0" err="1" smtClean="0"/>
              <a:t>seterusnya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button </a:t>
            </a:r>
            <a:r>
              <a:rPr lang="en-US" i="1" dirty="0" smtClean="0"/>
              <a:t>Proceed for Payment.</a:t>
            </a:r>
            <a:endParaRPr lang="en-US" i="1" dirty="0"/>
          </a:p>
        </p:txBody>
      </p:sp>
      <p:sp>
        <p:nvSpPr>
          <p:cNvPr id="6" name="Oval 5"/>
          <p:cNvSpPr/>
          <p:nvPr/>
        </p:nvSpPr>
        <p:spPr>
          <a:xfrm>
            <a:off x="1981200" y="5105400"/>
            <a:ext cx="1905000" cy="3048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1"/>
            <a:endCxn id="6" idx="7"/>
          </p:cNvCxnSpPr>
          <p:nvPr/>
        </p:nvCxnSpPr>
        <p:spPr>
          <a:xfrm flipH="1">
            <a:off x="3607219" y="4576465"/>
            <a:ext cx="1574381" cy="573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67200" y="5638800"/>
            <a:ext cx="1219200" cy="3048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5" idx="1"/>
            <a:endCxn id="13" idx="0"/>
          </p:cNvCxnSpPr>
          <p:nvPr/>
        </p:nvCxnSpPr>
        <p:spPr>
          <a:xfrm flipH="1">
            <a:off x="4876800" y="4576465"/>
            <a:ext cx="304800" cy="1062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2514600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6) </a:t>
            </a:r>
            <a:r>
              <a:rPr lang="en-US" dirty="0" err="1" smtClean="0"/>
              <a:t>Pilih</a:t>
            </a:r>
            <a:r>
              <a:rPr lang="en-US" dirty="0" smtClean="0"/>
              <a:t> bank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2596"/>
          <a:stretch>
            <a:fillRect/>
          </a:stretch>
        </p:blipFill>
        <p:spPr bwMode="auto">
          <a:xfrm>
            <a:off x="3120838" y="76200"/>
            <a:ext cx="594696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3200400" y="2514600"/>
            <a:ext cx="5715000" cy="4191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TextBox 22"/>
          <p:cNvSpPr txBox="1"/>
          <p:nvPr/>
        </p:nvSpPr>
        <p:spPr>
          <a:xfrm>
            <a:off x="228600" y="57822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Bank yang </a:t>
            </a:r>
            <a:r>
              <a:rPr lang="en-US" dirty="0" err="1" smtClean="0"/>
              <a:t>disenaraikan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sahaja</a:t>
            </a:r>
            <a:r>
              <a:rPr lang="en-US" dirty="0" smtClean="0"/>
              <a:t>.</a:t>
            </a:r>
            <a:endParaRPr lang="en-MY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47800" y="1447800"/>
            <a:ext cx="16764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71178"/>
          <a:stretch>
            <a:fillRect/>
          </a:stretch>
        </p:blipFill>
        <p:spPr bwMode="auto">
          <a:xfrm>
            <a:off x="609600" y="2971800"/>
            <a:ext cx="797250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10200" y="1600200"/>
            <a:ext cx="32766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7)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emel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penghantaran</a:t>
            </a:r>
            <a:r>
              <a:rPr lang="en-US" dirty="0" smtClean="0"/>
              <a:t> </a:t>
            </a:r>
            <a:r>
              <a:rPr lang="en-US" dirty="0" err="1" smtClean="0"/>
              <a:t>notifikasi</a:t>
            </a:r>
            <a:r>
              <a:rPr lang="en-US" dirty="0" smtClean="0"/>
              <a:t> status FPX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352800" y="2200365"/>
            <a:ext cx="2057400" cy="1304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1436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657600" y="3733800"/>
            <a:ext cx="457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324529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876800" y="4648200"/>
            <a:ext cx="1905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00400" y="4267200"/>
            <a:ext cx="9906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81" y="1524000"/>
            <a:ext cx="6417319" cy="527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67400" y="3429000"/>
            <a:ext cx="3200400" cy="20313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8) </a:t>
            </a:r>
            <a:r>
              <a:rPr lang="en-US" dirty="0" err="1"/>
              <a:t>K</a:t>
            </a:r>
            <a:r>
              <a:rPr lang="en-US" dirty="0" err="1" smtClean="0"/>
              <a:t>lik</a:t>
            </a:r>
            <a:r>
              <a:rPr lang="en-US" dirty="0" smtClean="0"/>
              <a:t> button </a:t>
            </a:r>
            <a:r>
              <a:rPr lang="en-US" i="1" dirty="0" smtClean="0"/>
              <a:t>Click Here to Complete Your Transaction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RESIT RASMI TIDAK DAPAT DIJANA JIKA STEP INI TIDAK DIBUAT.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3200400" y="4444663"/>
            <a:ext cx="2667000" cy="508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0" y="4724400"/>
            <a:ext cx="3352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Resit</a:t>
            </a:r>
            <a:r>
              <a:rPr lang="en-US" dirty="0" smtClean="0"/>
              <a:t> FPX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86" y="1624013"/>
            <a:ext cx="8358914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6019800"/>
            <a:ext cx="3200400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) </a:t>
            </a:r>
            <a:r>
              <a:rPr lang="en-US" dirty="0" err="1" smtClean="0"/>
              <a:t>Contoh</a:t>
            </a:r>
            <a:r>
              <a:rPr lang="en-US" dirty="0" smtClean="0"/>
              <a:t> status </a:t>
            </a:r>
            <a:r>
              <a:rPr lang="en-US" dirty="0" err="1" smtClean="0"/>
              <a:t>pembayaran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Resit</a:t>
            </a:r>
            <a:r>
              <a:rPr lang="en-US" dirty="0" smtClean="0"/>
              <a:t> FPX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3999"/>
            <a:ext cx="7162800" cy="50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19600" y="6324600"/>
            <a:ext cx="4648200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10)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notifikasi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Emel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4402" r="3159"/>
          <a:stretch>
            <a:fillRect/>
          </a:stretch>
        </p:blipFill>
        <p:spPr bwMode="auto">
          <a:xfrm>
            <a:off x="2667000" y="3048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Resit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638800"/>
            <a:ext cx="20574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12)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resit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rasmi</a:t>
            </a:r>
            <a:r>
              <a:rPr lang="en-US" dirty="0" smtClean="0"/>
              <a:t> JLM.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1257300" y="4572000"/>
            <a:ext cx="14097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 </a:t>
            </a:r>
            <a:r>
              <a:rPr lang="en-US" sz="3600" dirty="0" err="1" smtClean="0"/>
              <a:t>Melalui</a:t>
            </a:r>
            <a:r>
              <a:rPr lang="en-US" sz="3600" dirty="0" smtClean="0"/>
              <a:t> PORTAL ONLINE PAYMENT </a:t>
            </a:r>
            <a:br>
              <a:rPr lang="en-US" sz="3600" dirty="0" smtClean="0"/>
            </a:br>
            <a:r>
              <a:rPr lang="en-US" sz="3600" dirty="0" smtClean="0"/>
              <a:t>( DIUS API)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Documents and Settings\Administrator\My Documents\My Pictures\Logo JLM\jlm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81000"/>
            <a:ext cx="1600200" cy="120038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 PEMBAYARAN DI ATAS TALIAN</a:t>
            </a:r>
            <a: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752600"/>
            <a:ext cx="6477000" cy="1828800"/>
          </a:xfrm>
        </p:spPr>
        <p:txBody>
          <a:bodyPr/>
          <a:lstStyle/>
          <a:p>
            <a:r>
              <a:rPr lang="en-US" dirty="0" smtClean="0"/>
              <a:t>PENGENALAN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 descr="C:\Documents and Settings\Administrator\My Documents\My Pictures\Logo JLM\jlm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76200"/>
            <a:ext cx="1600200" cy="120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663" r="1871"/>
          <a:stretch>
            <a:fillRect/>
          </a:stretch>
        </p:blipFill>
        <p:spPr bwMode="auto">
          <a:xfrm>
            <a:off x="0" y="198120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10200" y="5410200"/>
            <a:ext cx="3581400" cy="129266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layari</a:t>
            </a:r>
            <a:r>
              <a:rPr lang="en-US" dirty="0" smtClean="0"/>
              <a:t> </a:t>
            </a:r>
            <a:r>
              <a:rPr lang="en-US" dirty="0" err="1" smtClean="0"/>
              <a:t>Laman</a:t>
            </a:r>
            <a:r>
              <a:rPr lang="en-US" dirty="0" smtClean="0"/>
              <a:t> Web JLM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dius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dirty="0" smtClean="0"/>
              <a:t>https://payment.marine.gov.my/</a:t>
            </a:r>
          </a:p>
        </p:txBody>
      </p:sp>
      <p:sp>
        <p:nvSpPr>
          <p:cNvPr id="5" name="Oval 4"/>
          <p:cNvSpPr/>
          <p:nvPr/>
        </p:nvSpPr>
        <p:spPr>
          <a:xfrm>
            <a:off x="3352800" y="3886200"/>
            <a:ext cx="2286000" cy="3810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 flipV="1">
            <a:off x="5105400" y="4343401"/>
            <a:ext cx="304800" cy="17131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152400"/>
            <a:ext cx="9144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Pembayaran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Atas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Talian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33671"/>
          <a:stretch>
            <a:fillRect/>
          </a:stretch>
        </p:blipFill>
        <p:spPr bwMode="auto">
          <a:xfrm>
            <a:off x="0" y="1293728"/>
            <a:ext cx="8763000" cy="525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3200400"/>
            <a:ext cx="35052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2) Login </a:t>
            </a:r>
            <a:r>
              <a:rPr lang="en-US" dirty="0" err="1" smtClean="0"/>
              <a:t>dan</a:t>
            </a:r>
            <a:r>
              <a:rPr lang="en-US" dirty="0" smtClean="0"/>
              <a:t> Password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username </a:t>
            </a:r>
            <a:r>
              <a:rPr lang="en-US" dirty="0" err="1" smtClean="0"/>
              <a:t>dan</a:t>
            </a:r>
            <a:r>
              <a:rPr lang="en-US" dirty="0" smtClean="0"/>
              <a:t> password yang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SCS.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3962400"/>
            <a:ext cx="23622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52400"/>
            <a:ext cx="9144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Pembayaran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Atas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Talian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3999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410200" y="1371600"/>
            <a:ext cx="35052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3)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Carian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i="1" dirty="0" smtClean="0"/>
              <a:t>search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carian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endParaRPr lang="en-US" dirty="0" smtClean="0"/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4648200" y="1833265"/>
            <a:ext cx="762000" cy="681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629400" y="2792361"/>
            <a:ext cx="1219200" cy="3318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152400"/>
            <a:ext cx="9144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Pembayaran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Atas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Talian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86506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257800" y="5410200"/>
            <a:ext cx="35052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4)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i="1" dirty="0" smtClean="0"/>
              <a:t>Pay Online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endParaRPr lang="en-US" dirty="0" smtClean="0"/>
          </a:p>
        </p:txBody>
      </p:sp>
      <p:sp>
        <p:nvSpPr>
          <p:cNvPr id="15" name="Oval 14"/>
          <p:cNvSpPr/>
          <p:nvPr/>
        </p:nvSpPr>
        <p:spPr>
          <a:xfrm>
            <a:off x="7924800" y="4087761"/>
            <a:ext cx="939236" cy="2556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152400"/>
            <a:ext cx="9144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Pembayaran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Atas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Talian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>
            <a:stCxn id="11" idx="0"/>
            <a:endCxn id="15" idx="3"/>
          </p:cNvCxnSpPr>
          <p:nvPr/>
        </p:nvCxnSpPr>
        <p:spPr>
          <a:xfrm flipV="1">
            <a:off x="7010400" y="4305963"/>
            <a:ext cx="1051948" cy="1104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33011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4114800"/>
            <a:ext cx="32004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) </a:t>
            </a:r>
            <a:r>
              <a:rPr lang="en-US" dirty="0" err="1" smtClean="0"/>
              <a:t>Isikan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</a:t>
            </a:r>
            <a:r>
              <a:rPr lang="en-US" dirty="0" err="1" smtClean="0"/>
              <a:t>pelabuhan</a:t>
            </a:r>
            <a:r>
              <a:rPr lang="en-US" dirty="0" smtClean="0"/>
              <a:t> </a:t>
            </a:r>
            <a:r>
              <a:rPr lang="en-US" dirty="0" err="1" smtClean="0"/>
              <a:t>seterusnya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button </a:t>
            </a:r>
            <a:r>
              <a:rPr lang="en-US" i="1" dirty="0" smtClean="0"/>
              <a:t>Proceed for Payment.</a:t>
            </a:r>
            <a:endParaRPr lang="en-US" i="1" dirty="0"/>
          </a:p>
        </p:txBody>
      </p:sp>
      <p:sp>
        <p:nvSpPr>
          <p:cNvPr id="6" name="Oval 5"/>
          <p:cNvSpPr/>
          <p:nvPr/>
        </p:nvSpPr>
        <p:spPr>
          <a:xfrm>
            <a:off x="1981200" y="5105400"/>
            <a:ext cx="1905000" cy="3048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1"/>
            <a:endCxn id="6" idx="7"/>
          </p:cNvCxnSpPr>
          <p:nvPr/>
        </p:nvCxnSpPr>
        <p:spPr>
          <a:xfrm flipH="1">
            <a:off x="3607219" y="4576465"/>
            <a:ext cx="1574381" cy="573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267200" y="5638800"/>
            <a:ext cx="1219200" cy="3048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5" idx="1"/>
            <a:endCxn id="13" idx="0"/>
          </p:cNvCxnSpPr>
          <p:nvPr/>
        </p:nvCxnSpPr>
        <p:spPr>
          <a:xfrm flipH="1">
            <a:off x="4876800" y="4576465"/>
            <a:ext cx="304800" cy="1062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2514600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6) </a:t>
            </a:r>
            <a:r>
              <a:rPr lang="en-US" dirty="0" err="1" smtClean="0"/>
              <a:t>Pilih</a:t>
            </a:r>
            <a:r>
              <a:rPr lang="en-US" dirty="0" smtClean="0"/>
              <a:t> bank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12596"/>
          <a:stretch>
            <a:fillRect/>
          </a:stretch>
        </p:blipFill>
        <p:spPr bwMode="auto">
          <a:xfrm>
            <a:off x="3120838" y="76200"/>
            <a:ext cx="594696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3200400" y="2514600"/>
            <a:ext cx="5715000" cy="41910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TextBox 22"/>
          <p:cNvSpPr txBox="1"/>
          <p:nvPr/>
        </p:nvSpPr>
        <p:spPr>
          <a:xfrm>
            <a:off x="228600" y="57822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Bank yang </a:t>
            </a:r>
            <a:r>
              <a:rPr lang="en-US" dirty="0" err="1" smtClean="0"/>
              <a:t>disenaraikan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r>
              <a:rPr lang="en-US" dirty="0" smtClean="0"/>
              <a:t> </a:t>
            </a:r>
            <a:r>
              <a:rPr lang="en-US" dirty="0" err="1" smtClean="0"/>
              <a:t>sahaja</a:t>
            </a:r>
            <a:r>
              <a:rPr lang="en-US" dirty="0" smtClean="0"/>
              <a:t>.</a:t>
            </a:r>
            <a:endParaRPr lang="en-MY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447800" y="1447800"/>
            <a:ext cx="1676400" cy="2514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71178"/>
          <a:stretch>
            <a:fillRect/>
          </a:stretch>
        </p:blipFill>
        <p:spPr bwMode="auto">
          <a:xfrm>
            <a:off x="609600" y="2971800"/>
            <a:ext cx="797250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10200" y="1600200"/>
            <a:ext cx="32766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7)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masukkan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emel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penghantaran</a:t>
            </a:r>
            <a:r>
              <a:rPr lang="en-US" dirty="0" smtClean="0"/>
              <a:t> </a:t>
            </a:r>
            <a:r>
              <a:rPr lang="en-US" dirty="0" err="1" smtClean="0"/>
              <a:t>notifikasi</a:t>
            </a:r>
            <a:r>
              <a:rPr lang="en-US" dirty="0" smtClean="0"/>
              <a:t> status FPX</a:t>
            </a:r>
            <a:endParaRPr lang="en-US" dirty="0"/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352800" y="2200365"/>
            <a:ext cx="2057400" cy="1304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52600"/>
            <a:ext cx="61436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657600" y="3733800"/>
            <a:ext cx="4572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7324529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Pembayaran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876800" y="4648200"/>
            <a:ext cx="1905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00400" y="4267200"/>
            <a:ext cx="990600" cy="15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81" y="1524000"/>
            <a:ext cx="6417319" cy="527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67400" y="3429000"/>
            <a:ext cx="3200400" cy="203132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8) </a:t>
            </a:r>
            <a:r>
              <a:rPr lang="en-US" dirty="0" err="1"/>
              <a:t>K</a:t>
            </a:r>
            <a:r>
              <a:rPr lang="en-US" dirty="0" err="1" smtClean="0"/>
              <a:t>lik</a:t>
            </a:r>
            <a:r>
              <a:rPr lang="en-US" dirty="0" smtClean="0"/>
              <a:t> button </a:t>
            </a:r>
            <a:r>
              <a:rPr lang="en-US" i="1" dirty="0" smtClean="0"/>
              <a:t>Click Here to Complete Your Transaction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RESIT RASMI TIDAK DAPAT DIJANA JIKA STEP INI TIDAK DIBUAT.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>
            <a:off x="3200400" y="4444663"/>
            <a:ext cx="2667000" cy="508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0" y="4724400"/>
            <a:ext cx="33528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u="sng" dirty="0" smtClean="0"/>
              <a:t>PERINGATAN PENTING SEBELUM MEMULAKAN TRANSAKSI 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</a:t>
            </a:r>
            <a:r>
              <a:rPr lang="en-US" dirty="0" err="1" smtClean="0"/>
              <a:t>didaftarkan</a:t>
            </a:r>
            <a:r>
              <a:rPr lang="en-US" dirty="0" smtClean="0"/>
              <a:t> </a:t>
            </a:r>
            <a:r>
              <a:rPr lang="en-US" dirty="0" err="1" smtClean="0"/>
              <a:t>keizinan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berlabuh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sistem SCS.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yang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betul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mengeluarkan</a:t>
            </a:r>
            <a:r>
              <a:rPr lang="en-US" dirty="0" smtClean="0"/>
              <a:t> </a:t>
            </a:r>
            <a:r>
              <a:rPr lang="en-US" dirty="0" err="1" smtClean="0"/>
              <a:t>resit</a:t>
            </a:r>
            <a:r>
              <a:rPr lang="en-US" dirty="0" smtClean="0"/>
              <a:t> </a:t>
            </a:r>
            <a:r>
              <a:rPr lang="en-US" dirty="0" err="1" smtClean="0"/>
              <a:t>rasmi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yang </a:t>
            </a:r>
            <a:r>
              <a:rPr lang="en-US" dirty="0" err="1" smtClean="0"/>
              <a:t>diberi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pelayar</a:t>
            </a:r>
            <a:r>
              <a:rPr lang="en-US" dirty="0" smtClean="0"/>
              <a:t> (browser)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membenarkan</a:t>
            </a:r>
            <a:r>
              <a:rPr lang="en-US" dirty="0" smtClean="0"/>
              <a:t> </a:t>
            </a:r>
            <a:r>
              <a:rPr lang="en-US" b="1" i="1" dirty="0" smtClean="0"/>
              <a:t>popup window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laman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Microsoft Windows XP,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Internet Explorer's Popup Blocker </a:t>
            </a:r>
            <a:r>
              <a:rPr lang="en-US" b="1" dirty="0" smtClean="0"/>
              <a:t>DIMATIKAN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1" descr="C:\Documents and Settings\Administrator\My Documents\My Pictures\Logo JLM\jlm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8819"/>
            <a:ext cx="1600200" cy="120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Resit</a:t>
            </a:r>
            <a:r>
              <a:rPr lang="en-US" dirty="0" smtClean="0"/>
              <a:t> FPX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486" y="1624013"/>
            <a:ext cx="8358914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" y="6019800"/>
            <a:ext cx="3200400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) </a:t>
            </a:r>
            <a:r>
              <a:rPr lang="en-US" dirty="0" err="1" smtClean="0"/>
              <a:t>Contoh</a:t>
            </a:r>
            <a:r>
              <a:rPr lang="en-US" dirty="0" smtClean="0"/>
              <a:t> status </a:t>
            </a:r>
            <a:r>
              <a:rPr lang="en-US" dirty="0" err="1" smtClean="0"/>
              <a:t>pembayaran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Resit</a:t>
            </a:r>
            <a:r>
              <a:rPr lang="en-US" dirty="0" smtClean="0"/>
              <a:t> FPX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3999"/>
            <a:ext cx="7162800" cy="50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19600" y="6324600"/>
            <a:ext cx="4648200" cy="36933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10)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notifikasi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Emel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6889"/>
          <a:stretch>
            <a:fillRect/>
          </a:stretch>
        </p:blipFill>
        <p:spPr bwMode="auto">
          <a:xfrm>
            <a:off x="0" y="1600200"/>
            <a:ext cx="912760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Resit</a:t>
            </a:r>
            <a:r>
              <a:rPr lang="en-US" dirty="0" smtClean="0"/>
              <a:t> </a:t>
            </a:r>
            <a:r>
              <a:rPr lang="en-US" dirty="0" err="1" smtClean="0"/>
              <a:t>Rasmi</a:t>
            </a:r>
            <a:r>
              <a:rPr lang="en-US" dirty="0" smtClean="0"/>
              <a:t> </a:t>
            </a:r>
            <a:r>
              <a:rPr lang="en-US" dirty="0" err="1" smtClean="0"/>
              <a:t>Jabatan</a:t>
            </a:r>
            <a:r>
              <a:rPr lang="en-US" dirty="0" smtClean="0"/>
              <a:t> </a:t>
            </a:r>
            <a:r>
              <a:rPr lang="en-US" dirty="0" err="1" smtClean="0"/>
              <a:t>Laut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924800" y="4495800"/>
            <a:ext cx="10668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81600" y="5410200"/>
            <a:ext cx="32004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11) </a:t>
            </a:r>
            <a:r>
              <a:rPr lang="en-US" dirty="0" err="1"/>
              <a:t>K</a:t>
            </a:r>
            <a:r>
              <a:rPr lang="en-US" dirty="0" err="1" smtClean="0"/>
              <a:t>lik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Nombor</a:t>
            </a:r>
            <a:r>
              <a:rPr lang="en-US" dirty="0" smtClean="0"/>
              <a:t> </a:t>
            </a:r>
            <a:r>
              <a:rPr lang="en-US" dirty="0" err="1" smtClean="0"/>
              <a:t>resit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 </a:t>
            </a:r>
            <a:r>
              <a:rPr lang="en-US" dirty="0" err="1" smtClean="0"/>
              <a:t>resit</a:t>
            </a:r>
            <a:r>
              <a:rPr lang="en-US" dirty="0" smtClean="0"/>
              <a:t> </a:t>
            </a:r>
            <a:r>
              <a:rPr lang="en-US" dirty="0" err="1" smtClean="0"/>
              <a:t>rasmi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online payment 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V="1">
            <a:off x="6781800" y="4800600"/>
            <a:ext cx="1295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4402" r="3159"/>
          <a:stretch>
            <a:fillRect/>
          </a:stretch>
        </p:blipFill>
        <p:spPr bwMode="auto">
          <a:xfrm>
            <a:off x="2667000" y="30480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Resit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638800"/>
            <a:ext cx="20574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12)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resit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rasmi</a:t>
            </a:r>
            <a:r>
              <a:rPr lang="en-US" dirty="0" smtClean="0"/>
              <a:t> JLM.</a:t>
            </a:r>
            <a:endParaRPr lang="en-US" dirty="0"/>
          </a:p>
        </p:txBody>
      </p:sp>
      <p:cxnSp>
        <p:nvCxnSpPr>
          <p:cNvPr id="9" name="Straight Arrow Connector 8"/>
          <p:cNvCxnSpPr>
            <a:stCxn id="6" idx="0"/>
          </p:cNvCxnSpPr>
          <p:nvPr/>
        </p:nvCxnSpPr>
        <p:spPr>
          <a:xfrm flipV="1">
            <a:off x="1257300" y="4572000"/>
            <a:ext cx="14097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590800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SEMAKAN PEMBAYARAN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Documents and Settings\Administrator\My Documents\My Pictures\Logo JLM\jlm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81000"/>
            <a:ext cx="1600200" cy="120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663" r="1871"/>
          <a:stretch>
            <a:fillRect/>
          </a:stretch>
        </p:blipFill>
        <p:spPr bwMode="auto">
          <a:xfrm>
            <a:off x="0" y="198120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410200" y="5410200"/>
            <a:ext cx="3581400" cy="129266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1) </a:t>
            </a:r>
            <a:r>
              <a:rPr lang="en-US" dirty="0" err="1" smtClean="0"/>
              <a:t>Sila</a:t>
            </a:r>
            <a:r>
              <a:rPr lang="en-US" dirty="0" smtClean="0"/>
              <a:t> </a:t>
            </a:r>
            <a:r>
              <a:rPr lang="en-US" dirty="0" err="1" smtClean="0"/>
              <a:t>layari</a:t>
            </a:r>
            <a:r>
              <a:rPr lang="en-US" dirty="0" smtClean="0"/>
              <a:t> </a:t>
            </a:r>
            <a:r>
              <a:rPr lang="en-US" dirty="0" err="1" smtClean="0"/>
              <a:t>Laman</a:t>
            </a:r>
            <a:r>
              <a:rPr lang="en-US" dirty="0" smtClean="0"/>
              <a:t> Web JLM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pilih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dius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dirty="0" smtClean="0"/>
              <a:t>https://payment.marine.gov.my/</a:t>
            </a:r>
          </a:p>
        </p:txBody>
      </p:sp>
      <p:sp>
        <p:nvSpPr>
          <p:cNvPr id="5" name="Oval 4"/>
          <p:cNvSpPr/>
          <p:nvPr/>
        </p:nvSpPr>
        <p:spPr>
          <a:xfrm>
            <a:off x="3352800" y="3886200"/>
            <a:ext cx="2286000" cy="3810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1"/>
          </p:cNvCxnSpPr>
          <p:nvPr/>
        </p:nvCxnSpPr>
        <p:spPr>
          <a:xfrm flipH="1" flipV="1">
            <a:off x="5105400" y="4343401"/>
            <a:ext cx="304800" cy="171313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152400"/>
            <a:ext cx="9144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Semakan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Pembayaran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Atas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Talian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r="33671"/>
          <a:stretch>
            <a:fillRect/>
          </a:stretch>
        </p:blipFill>
        <p:spPr bwMode="auto">
          <a:xfrm>
            <a:off x="0" y="1293728"/>
            <a:ext cx="8763000" cy="525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62600" y="3200400"/>
            <a:ext cx="3505200" cy="92333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2) Login </a:t>
            </a:r>
            <a:r>
              <a:rPr lang="en-US" dirty="0" err="1" smtClean="0"/>
              <a:t>dan</a:t>
            </a:r>
            <a:r>
              <a:rPr lang="en-US" dirty="0" smtClean="0"/>
              <a:t> Password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username </a:t>
            </a:r>
            <a:r>
              <a:rPr lang="en-US" dirty="0" err="1" smtClean="0"/>
              <a:t>dan</a:t>
            </a:r>
            <a:r>
              <a:rPr lang="en-US" dirty="0" smtClean="0"/>
              <a:t> password yang </a:t>
            </a:r>
            <a:r>
              <a:rPr lang="en-US" dirty="0" err="1" smtClean="0"/>
              <a:t>dipakai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SCS.</a:t>
            </a:r>
          </a:p>
        </p:txBody>
      </p:sp>
      <p:sp>
        <p:nvSpPr>
          <p:cNvPr id="6" name="Oval 5"/>
          <p:cNvSpPr/>
          <p:nvPr/>
        </p:nvSpPr>
        <p:spPr>
          <a:xfrm>
            <a:off x="2895600" y="3962400"/>
            <a:ext cx="23622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52400"/>
            <a:ext cx="91440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Semakan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Pembayaran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Atas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Talian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40" y="1752600"/>
            <a:ext cx="917474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Semakan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5105400"/>
            <a:ext cx="3505200" cy="147732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3)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semakan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,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i="1" dirty="0" smtClean="0"/>
              <a:t>Payment History </a:t>
            </a:r>
            <a:r>
              <a:rPr lang="en-US" i="1" dirty="0" err="1" smtClean="0"/>
              <a:t>dan</a:t>
            </a:r>
            <a:r>
              <a:rPr lang="en-US" i="1" dirty="0" smtClean="0"/>
              <a:t> </a:t>
            </a:r>
            <a:r>
              <a:rPr lang="en-US" dirty="0" err="1" smtClean="0"/>
              <a:t>masukkan</a:t>
            </a:r>
            <a:r>
              <a:rPr lang="en-US" dirty="0" smtClean="0"/>
              <a:t> Official No/ IMO no./</a:t>
            </a:r>
            <a:r>
              <a:rPr lang="en-US" i="1" dirty="0" smtClean="0"/>
              <a:t>Ship Name </a:t>
            </a:r>
            <a:r>
              <a:rPr lang="en-US" dirty="0" err="1" smtClean="0"/>
              <a:t>Klik</a:t>
            </a:r>
            <a:r>
              <a:rPr lang="en-US" dirty="0" smtClean="0"/>
              <a:t> button </a:t>
            </a:r>
            <a:r>
              <a:rPr lang="en-US" i="1" dirty="0" smtClean="0"/>
              <a:t>Search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Carian</a:t>
            </a:r>
            <a:endParaRPr lang="en-US" dirty="0" smtClean="0"/>
          </a:p>
        </p:txBody>
      </p:sp>
      <p:sp>
        <p:nvSpPr>
          <p:cNvPr id="11" name="Oval 10"/>
          <p:cNvSpPr/>
          <p:nvPr/>
        </p:nvSpPr>
        <p:spPr>
          <a:xfrm>
            <a:off x="7120466" y="3935361"/>
            <a:ext cx="880534" cy="25563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1"/>
          </p:cNvCxnSpPr>
          <p:nvPr/>
        </p:nvCxnSpPr>
        <p:spPr>
          <a:xfrm flipH="1" flipV="1">
            <a:off x="762000" y="3581400"/>
            <a:ext cx="1828800" cy="2262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002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Semakan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867400"/>
            <a:ext cx="2895600" cy="64633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dirty="0" smtClean="0"/>
              <a:t>4)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dipaparkan</a:t>
            </a:r>
            <a:endParaRPr lang="en-US" dirty="0" smtClean="0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3200400" y="5257800"/>
            <a:ext cx="762000" cy="932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4191000"/>
            <a:ext cx="7620000" cy="106680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SOALAN LAZIM</a:t>
            </a:r>
            <a:br>
              <a:rPr lang="en-US" sz="5400" dirty="0" smtClean="0"/>
            </a:br>
            <a:r>
              <a:rPr lang="en-US" sz="5400" dirty="0" smtClean="0"/>
              <a:t>(FAQ) 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Documents and Settings\Administrator\My Documents\My Pictures\Logo JLM\jlm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81000"/>
            <a:ext cx="1600200" cy="120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(</a:t>
            </a:r>
            <a:r>
              <a:rPr lang="en-US" dirty="0" err="1" smtClean="0"/>
              <a:t>Samb</a:t>
            </a:r>
            <a:r>
              <a:rPr lang="en-US" dirty="0" smtClean="0"/>
              <a:t>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Had </a:t>
            </a:r>
            <a:r>
              <a:rPr lang="en-US" b="1" u="sng" dirty="0" err="1" smtClean="0"/>
              <a:t>Transaksi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maksima</a:t>
            </a:r>
            <a:r>
              <a:rPr lang="en-US" dirty="0" smtClean="0"/>
              <a:t> yang </a:t>
            </a:r>
            <a:r>
              <a:rPr lang="en-US" dirty="0" err="1" smtClean="0"/>
              <a:t>dihadkan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: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RM 30,000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akaun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RM 1,000,000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akaun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err="1" smtClean="0"/>
              <a:t>Caj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perkhidmatan</a:t>
            </a:r>
            <a:r>
              <a:rPr lang="en-US" b="1" u="sng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dikenakan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bank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ditanggung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b="1" dirty="0" err="1" smtClean="0"/>
              <a:t>kerajaan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		RM 0.50 per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akaun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RM 1.00 per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akaun</a:t>
            </a:r>
            <a:r>
              <a:rPr lang="en-US" dirty="0" smtClean="0"/>
              <a:t> </a:t>
            </a:r>
            <a:r>
              <a:rPr lang="en-US" dirty="0" err="1" smtClean="0"/>
              <a:t>korporat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1" descr="C:\Documents and Settings\Administrator\My Documents\My Pictures\Logo JLM\jlm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8819"/>
            <a:ext cx="1600200" cy="120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Soalan</a:t>
            </a:r>
            <a:r>
              <a:rPr lang="en-US" dirty="0" smtClean="0"/>
              <a:t> </a:t>
            </a:r>
            <a:r>
              <a:rPr lang="en-US" dirty="0" err="1" smtClean="0"/>
              <a:t>Lazim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clearance </a:t>
            </a:r>
            <a:r>
              <a:rPr lang="en-US" dirty="0" err="1" smtClean="0"/>
              <a:t>sahaja</a:t>
            </a:r>
            <a:r>
              <a:rPr lang="en-US" dirty="0" smtClean="0"/>
              <a:t>,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/ department / </a:t>
            </a:r>
            <a:r>
              <a:rPr lang="en-US" dirty="0" err="1" smtClean="0"/>
              <a:t>akauntan</a:t>
            </a:r>
            <a:r>
              <a:rPr lang="en-US" dirty="0" smtClean="0"/>
              <a:t> </a:t>
            </a:r>
            <a:r>
              <a:rPr lang="en-US" dirty="0" err="1" smtClean="0"/>
              <a:t>syarikat</a:t>
            </a:r>
            <a:r>
              <a:rPr lang="en-US" dirty="0" smtClean="0"/>
              <a:t>.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Wingdings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GUNA PEMBAYARAN MELALUI SISTEM PEMBAYARAN ONLINE DIUS API</a:t>
            </a:r>
          </a:p>
          <a:p>
            <a:pPr marL="514350" indent="-514350">
              <a:buFont typeface="Wingdings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MENGGUNAKAN USERNAME DAN PASSWORD EJEN YANG DILANTIK</a:t>
            </a:r>
          </a:p>
          <a:p>
            <a:pPr marL="514350" indent="-514350">
              <a:buFont typeface="Wingdings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MENDAPATKAN NO IMO / NO OFFICIAL / NAMA KAPAL UNTUK MEMBUAT CARIAN DI DALAM SISTEM PEMBAYARAN ONLINE DIUS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Soalan</a:t>
            </a:r>
            <a:r>
              <a:rPr lang="en-US" dirty="0" smtClean="0"/>
              <a:t> </a:t>
            </a:r>
            <a:r>
              <a:rPr lang="en-US" dirty="0" err="1" smtClean="0"/>
              <a:t>Lazim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Saya</a:t>
            </a:r>
            <a:r>
              <a:rPr lang="en-US" dirty="0" smtClean="0"/>
              <a:t> kali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Dius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sebarang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 </a:t>
            </a:r>
            <a:r>
              <a:rPr lang="en-US" dirty="0" err="1" smtClean="0"/>
              <a:t>sebarang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yang </a:t>
            </a:r>
            <a:r>
              <a:rPr lang="en-US" dirty="0" err="1" smtClean="0"/>
              <a:t>dilakukan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IKUT STEP SEHINGGA TAMAT (JANGAN TUTUP SELAGI PAGE PEMBAYARAN TELAH BERJAYA DIPAPARKAN)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CETAK DAN SIMPAN RESIT PEMBAYARAN FPX</a:t>
            </a:r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CETAK DAN SIMPAN RESIT PEMBAYARAN DARI SISTEM SEBAGAI BUKTI PEMBAYARAN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Soalan</a:t>
            </a:r>
            <a:r>
              <a:rPr lang="en-US" dirty="0" smtClean="0"/>
              <a:t> </a:t>
            </a:r>
            <a:r>
              <a:rPr lang="en-US" dirty="0" err="1" smtClean="0"/>
              <a:t>Lazim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, </a:t>
            </a:r>
            <a:r>
              <a:rPr lang="en-US" dirty="0" err="1" smtClean="0"/>
              <a:t>tetapi</a:t>
            </a:r>
            <a:r>
              <a:rPr lang="en-US" dirty="0" smtClean="0"/>
              <a:t> no </a:t>
            </a:r>
            <a:r>
              <a:rPr lang="en-US" dirty="0" err="1" smtClean="0"/>
              <a:t>resit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automatik</a:t>
            </a:r>
            <a:r>
              <a:rPr lang="en-US" dirty="0" smtClean="0"/>
              <a:t> </a:t>
            </a:r>
            <a:r>
              <a:rPr lang="en-US" dirty="0" err="1" smtClean="0"/>
              <a:t>dipaparkan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SCS.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Wingdings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MENGHUBUNGI JABATAN LAUT YANG BERKAITAN UNTUK DAPATKAN NO.RESIT PEMBAYARAN DAN SERTAKAN BERSAMA STATUS PEMBAYARAN YANG TELAH DILAKUKAN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Soalan</a:t>
            </a:r>
            <a:r>
              <a:rPr lang="en-US" dirty="0" smtClean="0"/>
              <a:t> </a:t>
            </a:r>
            <a:r>
              <a:rPr lang="en-US" dirty="0" err="1" smtClean="0"/>
              <a:t>Lazim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kapal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2kali.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saya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semula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Wingdings"/>
              <a:buAutoNum type="arabicParenR"/>
            </a:pPr>
            <a:r>
              <a:rPr lang="en-US" dirty="0" smtClean="0">
                <a:solidFill>
                  <a:srgbClr val="0070C0"/>
                </a:solidFill>
              </a:rPr>
              <a:t>SILA RUJUK LAMPIRAN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2590800" cy="434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Pembayaran</a:t>
            </a:r>
            <a:r>
              <a:rPr lang="en-US" sz="2400" dirty="0" smtClean="0"/>
              <a:t> </a:t>
            </a:r>
            <a:r>
              <a:rPr lang="en-US" sz="2400" dirty="0" err="1" smtClean="0"/>
              <a:t>Balik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Dius</a:t>
            </a:r>
            <a:r>
              <a:rPr lang="en-US" sz="2400" dirty="0" smtClean="0"/>
              <a:t> </a:t>
            </a:r>
            <a:r>
              <a:rPr lang="en-US" sz="2400" dirty="0" err="1" smtClean="0"/>
              <a:t>Api</a:t>
            </a:r>
            <a:r>
              <a:rPr lang="en-US" sz="2400" dirty="0" smtClean="0"/>
              <a:t>.</a:t>
            </a:r>
            <a:endParaRPr lang="en-MY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60164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>
          <a:xfrm>
            <a:off x="152400" y="1752600"/>
            <a:ext cx="2590800" cy="4343400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Borang</a:t>
            </a:r>
            <a:r>
              <a:rPr lang="en-US" sz="2400" dirty="0" smtClean="0"/>
              <a:t> </a:t>
            </a:r>
            <a:r>
              <a:rPr lang="en-US" sz="2400" dirty="0" err="1" smtClean="0"/>
              <a:t>Permohonan</a:t>
            </a:r>
            <a:r>
              <a:rPr lang="en-US" sz="2400" dirty="0" smtClean="0"/>
              <a:t> </a:t>
            </a:r>
            <a:r>
              <a:rPr lang="en-US" sz="2400" dirty="0" err="1" smtClean="0"/>
              <a:t>Tuntutan</a:t>
            </a:r>
            <a:r>
              <a:rPr lang="en-US" sz="2400" dirty="0" smtClean="0"/>
              <a:t> </a:t>
            </a:r>
            <a:r>
              <a:rPr lang="en-US" sz="2400" dirty="0" err="1" smtClean="0"/>
              <a:t>Pulangan</a:t>
            </a:r>
            <a:r>
              <a:rPr lang="en-US" sz="2400" dirty="0" smtClean="0"/>
              <a:t> </a:t>
            </a:r>
            <a:r>
              <a:rPr lang="en-US" sz="2400" dirty="0" err="1" smtClean="0"/>
              <a:t>semula</a:t>
            </a:r>
            <a:r>
              <a:rPr lang="en-US" sz="2400" dirty="0" smtClean="0"/>
              <a:t> </a:t>
            </a:r>
            <a:r>
              <a:rPr lang="en-US" sz="2400" dirty="0" err="1" smtClean="0"/>
              <a:t>Bayaran</a:t>
            </a:r>
            <a:r>
              <a:rPr lang="en-US" sz="2400" dirty="0" smtClean="0"/>
              <a:t>.</a:t>
            </a:r>
            <a:endParaRPr lang="en-MY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5562600" cy="685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18288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MAKLUMAN 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Documents and Settings\Administrator\My Documents\My Pictures\Logo JLM\jlm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81000"/>
            <a:ext cx="1600200" cy="120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88620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err="1" smtClean="0"/>
              <a:t>Sistem</a:t>
            </a:r>
            <a:r>
              <a:rPr lang="en-US" sz="3600" dirty="0" smtClean="0"/>
              <a:t> Online payment </a:t>
            </a:r>
            <a:r>
              <a:rPr lang="en-US" sz="3600" dirty="0" err="1" smtClean="0"/>
              <a:t>ini</a:t>
            </a:r>
            <a:r>
              <a:rPr lang="en-US" sz="3600" dirty="0" smtClean="0"/>
              <a:t> </a:t>
            </a:r>
            <a:r>
              <a:rPr lang="en-US" sz="3600" dirty="0" err="1" smtClean="0"/>
              <a:t>akan</a:t>
            </a:r>
            <a:r>
              <a:rPr lang="en-US" sz="3600" dirty="0" smtClean="0"/>
              <a:t> </a:t>
            </a:r>
            <a:r>
              <a:rPr lang="en-US" sz="3600" dirty="0" err="1" smtClean="0"/>
              <a:t>mula</a:t>
            </a:r>
            <a:r>
              <a:rPr lang="en-US" sz="3600" dirty="0" smtClean="0"/>
              <a:t> </a:t>
            </a:r>
            <a:r>
              <a:rPr lang="en-US" sz="3600" dirty="0" err="1" smtClean="0"/>
              <a:t>digunakan</a:t>
            </a:r>
            <a:r>
              <a:rPr lang="en-US" sz="3600" dirty="0" smtClean="0"/>
              <a:t> </a:t>
            </a:r>
            <a:r>
              <a:rPr lang="en-US" sz="3600" dirty="0" err="1" smtClean="0"/>
              <a:t>bermula</a:t>
            </a:r>
            <a:r>
              <a:rPr lang="en-US" sz="3600" dirty="0" smtClean="0"/>
              <a:t> </a:t>
            </a:r>
            <a:r>
              <a:rPr lang="en-US" sz="3600" dirty="0" err="1" smtClean="0"/>
              <a:t>pada</a:t>
            </a:r>
            <a:r>
              <a:rPr lang="en-US" sz="3600" dirty="0" smtClean="0"/>
              <a:t> </a:t>
            </a:r>
            <a:r>
              <a:rPr lang="en-US" sz="3600" dirty="0" err="1" smtClean="0"/>
              <a:t>tarikh</a:t>
            </a:r>
            <a:r>
              <a:rPr lang="en-US" sz="3600" dirty="0" smtClean="0"/>
              <a:t> </a:t>
            </a:r>
            <a:r>
              <a:rPr lang="en-US" sz="4600" dirty="0" smtClean="0">
                <a:solidFill>
                  <a:srgbClr val="FF0000"/>
                </a:solidFill>
              </a:rPr>
              <a:t>1 </a:t>
            </a:r>
            <a:r>
              <a:rPr lang="en-US" sz="4600" dirty="0" err="1" smtClean="0">
                <a:solidFill>
                  <a:srgbClr val="FF0000"/>
                </a:solidFill>
              </a:rPr>
              <a:t>Ogos</a:t>
            </a:r>
            <a:r>
              <a:rPr lang="en-US" sz="4600" dirty="0" smtClean="0">
                <a:solidFill>
                  <a:srgbClr val="FF0000"/>
                </a:solidFill>
              </a:rPr>
              <a:t> 2016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sz="3600" dirty="0" smtClean="0"/>
          </a:p>
          <a:p>
            <a:r>
              <a:rPr lang="en-US" sz="3600" dirty="0" err="1" smtClean="0"/>
              <a:t>Sebarang</a:t>
            </a:r>
            <a:r>
              <a:rPr lang="en-US" sz="3600" dirty="0" smtClean="0"/>
              <a:t> </a:t>
            </a:r>
            <a:r>
              <a:rPr lang="en-US" sz="3600" dirty="0" err="1" smtClean="0"/>
              <a:t>pertanyaan</a:t>
            </a:r>
            <a:r>
              <a:rPr lang="en-US" sz="3600" dirty="0" smtClean="0"/>
              <a:t> </a:t>
            </a:r>
            <a:r>
              <a:rPr lang="en-US" sz="3600" dirty="0" err="1" smtClean="0"/>
              <a:t>atau</a:t>
            </a:r>
            <a:r>
              <a:rPr lang="en-US" sz="3600" dirty="0" smtClean="0"/>
              <a:t> </a:t>
            </a:r>
            <a:r>
              <a:rPr lang="en-US" sz="3600" dirty="0" err="1" smtClean="0"/>
              <a:t>aduan</a:t>
            </a:r>
            <a:r>
              <a:rPr lang="en-US" sz="3600" dirty="0" smtClean="0"/>
              <a:t> </a:t>
            </a:r>
            <a:r>
              <a:rPr lang="en-US" sz="3600" dirty="0" err="1" smtClean="0"/>
              <a:t>berkaitan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</a:t>
            </a:r>
            <a:r>
              <a:rPr lang="en-US" sz="3600" dirty="0" err="1" smtClean="0"/>
              <a:t>pembayaran</a:t>
            </a:r>
            <a:r>
              <a:rPr lang="en-US" sz="3600" dirty="0" smtClean="0"/>
              <a:t> </a:t>
            </a:r>
            <a:r>
              <a:rPr lang="en-US" sz="3600" dirty="0" err="1" smtClean="0"/>
              <a:t>di</a:t>
            </a:r>
            <a:r>
              <a:rPr lang="en-US" sz="3600" dirty="0" smtClean="0"/>
              <a:t> </a:t>
            </a:r>
            <a:r>
              <a:rPr lang="en-US" sz="3600" dirty="0" err="1" smtClean="0"/>
              <a:t>atas</a:t>
            </a:r>
            <a:r>
              <a:rPr lang="en-US" sz="3600" dirty="0" smtClean="0"/>
              <a:t> </a:t>
            </a:r>
            <a:r>
              <a:rPr lang="en-US" sz="3600" dirty="0" err="1" smtClean="0"/>
              <a:t>talian</a:t>
            </a:r>
            <a:r>
              <a:rPr lang="en-US" sz="3600" dirty="0" smtClean="0"/>
              <a:t> </a:t>
            </a:r>
            <a:r>
              <a:rPr lang="en-US" sz="3600" dirty="0" err="1" smtClean="0"/>
              <a:t>sila</a:t>
            </a:r>
            <a:r>
              <a:rPr lang="en-US" sz="3600" dirty="0" smtClean="0"/>
              <a:t> </a:t>
            </a:r>
            <a:r>
              <a:rPr lang="en-US" sz="3600" dirty="0" err="1" smtClean="0"/>
              <a:t>emelkan</a:t>
            </a:r>
            <a:r>
              <a:rPr lang="en-US" sz="3600" dirty="0" smtClean="0"/>
              <a:t> </a:t>
            </a:r>
            <a:r>
              <a:rPr lang="en-US" sz="3600" dirty="0" err="1" smtClean="0"/>
              <a:t>kepada</a:t>
            </a:r>
            <a:r>
              <a:rPr lang="en-US" sz="3600" dirty="0" smtClean="0"/>
              <a:t> :</a:t>
            </a:r>
          </a:p>
          <a:p>
            <a:endParaRPr lang="en-US" sz="3600" dirty="0" smtClean="0"/>
          </a:p>
          <a:p>
            <a:pPr marL="514350" indent="-514350" algn="ctr"/>
            <a:r>
              <a:rPr lang="en-US" sz="3600" dirty="0" smtClean="0">
                <a:solidFill>
                  <a:srgbClr val="0070C0"/>
                </a:solidFill>
                <a:hlinkClick r:id="rId2"/>
              </a:rPr>
              <a:t>scshelpdesk@marine.gov.my</a:t>
            </a:r>
            <a:endParaRPr lang="en-US" sz="3600" dirty="0" smtClean="0">
              <a:solidFill>
                <a:srgbClr val="0070C0"/>
              </a:solidFill>
            </a:endParaRPr>
          </a:p>
          <a:p>
            <a:pPr marL="514350" indent="-514350" algn="ctr"/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Tel : 03-33467610 (</a:t>
            </a:r>
            <a:r>
              <a:rPr lang="en-US" sz="3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Puan</a:t>
            </a:r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Farhana</a:t>
            </a:r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atau</a:t>
            </a:r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Encik</a:t>
            </a:r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1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Fikree</a:t>
            </a:r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US" sz="3600" dirty="0" smtClean="0"/>
          </a:p>
          <a:p>
            <a:endParaRPr lang="en-MY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79786" y="2967335"/>
            <a:ext cx="51844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SEKIAN.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TERIMA KASIH.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(</a:t>
            </a:r>
            <a:r>
              <a:rPr lang="en-US" dirty="0" err="1" smtClean="0"/>
              <a:t>Samb</a:t>
            </a:r>
            <a:r>
              <a:rPr lang="en-US" dirty="0" smtClean="0"/>
              <a:t>..)</a:t>
            </a: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 l="1852" t="11604" r="4630" b="10069"/>
          <a:stretch>
            <a:fillRect/>
          </a:stretch>
        </p:blipFill>
        <p:spPr bwMode="auto">
          <a:xfrm>
            <a:off x="228600" y="1600200"/>
            <a:ext cx="8693856" cy="464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0" y="44196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5181600"/>
            <a:ext cx="2590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181600"/>
            <a:ext cx="755425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429000"/>
            <a:ext cx="786259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38800" y="2743200"/>
            <a:ext cx="3164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Dikemaskini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>
                    <a:lumMod val="50000"/>
                  </a:schemeClr>
                </a:solidFill>
              </a:rPr>
              <a:t>pada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 26 Mac 2015</a:t>
            </a:r>
            <a:endParaRPr lang="en-US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44958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114800"/>
            <a:ext cx="1476375" cy="48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19400" y="2785646"/>
            <a:ext cx="2795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7"/>
              </a:rPr>
              <a:t>Financial Process Exchange FPX</a:t>
            </a:r>
            <a:endParaRPr lang="en-US" sz="1600" dirty="0" smtClean="0"/>
          </a:p>
        </p:txBody>
      </p:sp>
      <p:pic>
        <p:nvPicPr>
          <p:cNvPr id="12" name="Picture 1" descr="C:\Documents and Settings\Administrator\My Documents\My Pictures\Logo JLM\jlm1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18819"/>
            <a:ext cx="1600200" cy="120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Kaedah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1219200" cy="202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971800" y="2286000"/>
            <a:ext cx="2286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sistem SCS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971800" y="4114800"/>
            <a:ext cx="2362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Portal Online Payment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122" idx="3"/>
            <a:endCxn id="5" idx="2"/>
          </p:cNvCxnSpPr>
          <p:nvPr/>
        </p:nvCxnSpPr>
        <p:spPr>
          <a:xfrm flipV="1">
            <a:off x="1752600" y="3009900"/>
            <a:ext cx="1219200" cy="9744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122" idx="3"/>
            <a:endCxn id="12" idx="2"/>
          </p:cNvCxnSpPr>
          <p:nvPr/>
        </p:nvCxnSpPr>
        <p:spPr>
          <a:xfrm>
            <a:off x="1752600" y="3984356"/>
            <a:ext cx="1219200" cy="8543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5105400"/>
            <a:ext cx="169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Pengguna</a:t>
            </a:r>
            <a:r>
              <a:rPr lang="en-US" dirty="0" smtClean="0"/>
              <a:t> / </a:t>
            </a:r>
            <a:r>
              <a:rPr lang="en-US" dirty="0" err="1" smtClean="0"/>
              <a:t>Ejen</a:t>
            </a:r>
            <a:endParaRPr lang="en-US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14550"/>
            <a:ext cx="315277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Documents and Settings\Administrator\My Documents\My Pictures\Logo JLM\jlm1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8819"/>
            <a:ext cx="1600200" cy="120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528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err="1" smtClean="0"/>
              <a:t>Melalui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SHIp</a:t>
            </a:r>
            <a:r>
              <a:rPr lang="en-US" sz="3600" dirty="0" smtClean="0"/>
              <a:t> clearance system (</a:t>
            </a:r>
            <a:r>
              <a:rPr lang="en-US" sz="3600" dirty="0" err="1" smtClean="0"/>
              <a:t>scs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Documents and Settings\Administrator\My Documents\My Pictures\Logo JLM\jlm1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381000"/>
            <a:ext cx="1600200" cy="1200381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 vert="horz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 PEMBAYARAN DI ATAS TALIAN</a:t>
            </a:r>
            <a: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657600" y="3657600"/>
            <a:ext cx="2133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1482</TotalTime>
  <Words>871</Words>
  <Application>Microsoft Office PowerPoint</Application>
  <PresentationFormat>On-screen Show (4:3)</PresentationFormat>
  <Paragraphs>138</Paragraphs>
  <Slides>58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Median</vt:lpstr>
      <vt:lpstr>Penggunaan Sistem BAGI Pembayaran Di Atas Talian (Dius Api)</vt:lpstr>
      <vt:lpstr>AGENDA</vt:lpstr>
      <vt:lpstr>PENGENALAN</vt:lpstr>
      <vt:lpstr>Pengenalan</vt:lpstr>
      <vt:lpstr>Pengenalan (Samb..)</vt:lpstr>
      <vt:lpstr>Pengenalan (Samb..)</vt:lpstr>
      <vt:lpstr>Kaedah Pembayaran</vt:lpstr>
      <vt:lpstr> Melalui sistem SHIp clearance system (scs)</vt:lpstr>
      <vt:lpstr>Pendaftaran Pengguna Baru</vt:lpstr>
      <vt:lpstr>Pendaftaran Pengguna Baru</vt:lpstr>
      <vt:lpstr>Pendaftaran Pengguna Baru</vt:lpstr>
      <vt:lpstr>Pendaftaran Pengguna Baru</vt:lpstr>
      <vt:lpstr>Pendaftaran Pengguna Baru</vt:lpstr>
      <vt:lpstr>Pendaftaran Ketibaan Kapal</vt:lpstr>
      <vt:lpstr>Pendaftaran Ketibaan Kapal</vt:lpstr>
      <vt:lpstr>Cara Pembayaran Di Atas Talian (Bunga Melati)</vt:lpstr>
      <vt:lpstr>Cara Pembayaran Di Atas Talian</vt:lpstr>
      <vt:lpstr>Cara Pembayaran Di Atas Talian</vt:lpstr>
      <vt:lpstr>Cara Pembayaran Di Atas Talian</vt:lpstr>
      <vt:lpstr>Cara Pembayaran Di Atas Talian</vt:lpstr>
      <vt:lpstr>Slide 21</vt:lpstr>
      <vt:lpstr>Cara Pembayaran Di Atas Talian</vt:lpstr>
      <vt:lpstr>Cara Pembayaran Di Atas Talian</vt:lpstr>
      <vt:lpstr>Cara Pembayaran Di Atas Talian</vt:lpstr>
      <vt:lpstr>Cara Pembayaran Di Atas Talian</vt:lpstr>
      <vt:lpstr>Cetak Resit FPX</vt:lpstr>
      <vt:lpstr>Cetak Resit FPX</vt:lpstr>
      <vt:lpstr>Cetak Resit</vt:lpstr>
      <vt:lpstr>  Melalui PORTAL ONLINE PAYMENT  ( DIUS API)</vt:lpstr>
      <vt:lpstr>Slide 30</vt:lpstr>
      <vt:lpstr>Slide 31</vt:lpstr>
      <vt:lpstr>Slide 32</vt:lpstr>
      <vt:lpstr>Slide 33</vt:lpstr>
      <vt:lpstr>Cara Pembayaran Di Atas Talian</vt:lpstr>
      <vt:lpstr>Slide 35</vt:lpstr>
      <vt:lpstr>Cara Pembayaran Di Atas Talian</vt:lpstr>
      <vt:lpstr>Cara Pembayaran Di Atas Talian</vt:lpstr>
      <vt:lpstr>Cara Pembayaran Di Atas Talian</vt:lpstr>
      <vt:lpstr>Cara Pembayaran Di Atas Talian</vt:lpstr>
      <vt:lpstr>Cetak Resit FPX</vt:lpstr>
      <vt:lpstr>Cetak Resit FPX</vt:lpstr>
      <vt:lpstr>Cetak Resit Rasmi Jabatan Laut</vt:lpstr>
      <vt:lpstr>Cetak Resit</vt:lpstr>
      <vt:lpstr>SEMAKAN PEMBAYARAN Melalui Sistem atas talian</vt:lpstr>
      <vt:lpstr>Slide 45</vt:lpstr>
      <vt:lpstr>Slide 46</vt:lpstr>
      <vt:lpstr>Semakan Pembayaran</vt:lpstr>
      <vt:lpstr>Semakan Pembayaran</vt:lpstr>
      <vt:lpstr>SOALAN LAZIM (FAQ)  </vt:lpstr>
      <vt:lpstr>Soalan Lazim</vt:lpstr>
      <vt:lpstr>Soalan Lazim</vt:lpstr>
      <vt:lpstr>Soalan Lazim</vt:lpstr>
      <vt:lpstr>Soalan Lazim</vt:lpstr>
      <vt:lpstr>Slide 54</vt:lpstr>
      <vt:lpstr>Slide 55</vt:lpstr>
      <vt:lpstr>MAKLUMAN  </vt:lpstr>
      <vt:lpstr>Slide 57</vt:lpstr>
      <vt:lpstr>Slide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z_sokmo</dc:creator>
  <cp:lastModifiedBy>Acer</cp:lastModifiedBy>
  <cp:revision>159</cp:revision>
  <dcterms:created xsi:type="dcterms:W3CDTF">2013-04-09T03:29:43Z</dcterms:created>
  <dcterms:modified xsi:type="dcterms:W3CDTF">2016-05-25T08:24:22Z</dcterms:modified>
</cp:coreProperties>
</file>