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36"/>
  </p:notesMasterIdLst>
  <p:sldIdLst>
    <p:sldId id="256" r:id="rId2"/>
    <p:sldId id="267" r:id="rId3"/>
    <p:sldId id="283" r:id="rId4"/>
    <p:sldId id="257" r:id="rId5"/>
    <p:sldId id="268" r:id="rId6"/>
    <p:sldId id="269" r:id="rId7"/>
    <p:sldId id="274" r:id="rId8"/>
    <p:sldId id="270" r:id="rId9"/>
    <p:sldId id="278" r:id="rId10"/>
    <p:sldId id="303" r:id="rId11"/>
    <p:sldId id="305" r:id="rId12"/>
    <p:sldId id="272" r:id="rId13"/>
    <p:sldId id="284" r:id="rId14"/>
    <p:sldId id="273" r:id="rId15"/>
    <p:sldId id="281" r:id="rId16"/>
    <p:sldId id="275" r:id="rId17"/>
    <p:sldId id="258" r:id="rId18"/>
    <p:sldId id="265" r:id="rId19"/>
    <p:sldId id="290" r:id="rId20"/>
    <p:sldId id="285" r:id="rId21"/>
    <p:sldId id="288" r:id="rId22"/>
    <p:sldId id="289" r:id="rId23"/>
    <p:sldId id="306" r:id="rId24"/>
    <p:sldId id="277" r:id="rId25"/>
    <p:sldId id="286" r:id="rId26"/>
    <p:sldId id="279" r:id="rId27"/>
    <p:sldId id="287" r:id="rId28"/>
    <p:sldId id="299" r:id="rId29"/>
    <p:sldId id="304" r:id="rId30"/>
    <p:sldId id="301" r:id="rId31"/>
    <p:sldId id="302" r:id="rId32"/>
    <p:sldId id="291" r:id="rId33"/>
    <p:sldId id="292" r:id="rId34"/>
    <p:sldId id="28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9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5F06C-DB48-450A-ACDB-F5DBB606DD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3C2D88-965E-44D5-9D03-078BE5306AF5}">
      <dgm:prSet phldrT="[Text]"/>
      <dgm:spPr/>
      <dgm:t>
        <a:bodyPr/>
        <a:lstStyle/>
        <a:p>
          <a:r>
            <a:rPr lang="en-US" b="1" smtClean="0"/>
            <a:t>TIER 1</a:t>
          </a:r>
          <a:endParaRPr lang="en-US" b="1" dirty="0" smtClean="0"/>
        </a:p>
      </dgm:t>
    </dgm:pt>
    <dgm:pt modelId="{9BE8BB42-8C5E-40D4-8B6A-0ADA618E053D}" type="parTrans" cxnId="{9EA1299B-0AA7-453F-843D-403D0F7EECF3}">
      <dgm:prSet/>
      <dgm:spPr/>
      <dgm:t>
        <a:bodyPr/>
        <a:lstStyle/>
        <a:p>
          <a:endParaRPr lang="en-US"/>
        </a:p>
      </dgm:t>
    </dgm:pt>
    <dgm:pt modelId="{C672F9DC-6D1F-4469-9E16-08E298FEB787}" type="sibTrans" cxnId="{9EA1299B-0AA7-453F-843D-403D0F7EECF3}">
      <dgm:prSet/>
      <dgm:spPr/>
      <dgm:t>
        <a:bodyPr/>
        <a:lstStyle/>
        <a:p>
          <a:endParaRPr lang="en-US"/>
        </a:p>
      </dgm:t>
    </dgm:pt>
    <dgm:pt modelId="{806957CC-0172-4B3C-B3D1-6390ABFC1247}">
      <dgm:prSet phldrT="[Text]"/>
      <dgm:spPr/>
      <dgm:t>
        <a:bodyPr/>
        <a:lstStyle/>
        <a:p>
          <a:r>
            <a:rPr lang="en-US" smtClean="0"/>
            <a:t>Shipowner &amp; the insurer</a:t>
          </a:r>
          <a:endParaRPr lang="en-US" dirty="0"/>
        </a:p>
      </dgm:t>
    </dgm:pt>
    <dgm:pt modelId="{9174CE3C-084C-4C7E-9CEB-1E069B4CD5C2}" type="parTrans" cxnId="{CE38E954-DCA3-4122-A1C5-01F3528361BA}">
      <dgm:prSet/>
      <dgm:spPr/>
      <dgm:t>
        <a:bodyPr/>
        <a:lstStyle/>
        <a:p>
          <a:endParaRPr lang="en-US"/>
        </a:p>
      </dgm:t>
    </dgm:pt>
    <dgm:pt modelId="{046FF061-847D-4921-83C7-B3052FA806A1}" type="sibTrans" cxnId="{CE38E954-DCA3-4122-A1C5-01F3528361BA}">
      <dgm:prSet/>
      <dgm:spPr/>
      <dgm:t>
        <a:bodyPr/>
        <a:lstStyle/>
        <a:p>
          <a:endParaRPr lang="en-US"/>
        </a:p>
      </dgm:t>
    </dgm:pt>
    <dgm:pt modelId="{26BA46E7-105E-4380-AB79-A510996C8C00}">
      <dgm:prSet phldrT="[Text]"/>
      <dgm:spPr/>
      <dgm:t>
        <a:bodyPr/>
        <a:lstStyle/>
        <a:p>
          <a:r>
            <a:rPr lang="en-US" b="1" smtClean="0"/>
            <a:t>TIER 2</a:t>
          </a:r>
          <a:endParaRPr lang="en-US" dirty="0" smtClean="0"/>
        </a:p>
      </dgm:t>
    </dgm:pt>
    <dgm:pt modelId="{0BFE3792-C78A-42DA-9AF0-96A58A5B8979}" type="parTrans" cxnId="{590C399F-E0AC-4771-9613-7C787348D5A6}">
      <dgm:prSet/>
      <dgm:spPr/>
      <dgm:t>
        <a:bodyPr/>
        <a:lstStyle/>
        <a:p>
          <a:endParaRPr lang="en-US"/>
        </a:p>
      </dgm:t>
    </dgm:pt>
    <dgm:pt modelId="{4BAF2E0B-2FE2-4ADD-9522-6F9CCB65F69B}" type="sibTrans" cxnId="{590C399F-E0AC-4771-9613-7C787348D5A6}">
      <dgm:prSet/>
      <dgm:spPr/>
      <dgm:t>
        <a:bodyPr/>
        <a:lstStyle/>
        <a:p>
          <a:endParaRPr lang="en-US"/>
        </a:p>
      </dgm:t>
    </dgm:pt>
    <dgm:pt modelId="{0E01125C-07C1-41E6-9121-B68DF8A4F53B}">
      <dgm:prSet phldrT="[Text]"/>
      <dgm:spPr/>
      <dgm:t>
        <a:bodyPr/>
        <a:lstStyle/>
        <a:p>
          <a:r>
            <a:rPr lang="en-US" smtClean="0"/>
            <a:t>HNS Fund</a:t>
          </a:r>
          <a:endParaRPr lang="en-US" dirty="0"/>
        </a:p>
      </dgm:t>
    </dgm:pt>
    <dgm:pt modelId="{4B125B99-A6C0-47F5-A93A-37316B6E1256}" type="parTrans" cxnId="{E09EACF8-CE64-452D-B523-00F726A78A1D}">
      <dgm:prSet/>
      <dgm:spPr/>
      <dgm:t>
        <a:bodyPr/>
        <a:lstStyle/>
        <a:p>
          <a:endParaRPr lang="en-US"/>
        </a:p>
      </dgm:t>
    </dgm:pt>
    <dgm:pt modelId="{C18CF257-04E2-442B-8919-A8B81F2382EC}" type="sibTrans" cxnId="{E09EACF8-CE64-452D-B523-00F726A78A1D}">
      <dgm:prSet/>
      <dgm:spPr/>
      <dgm:t>
        <a:bodyPr/>
        <a:lstStyle/>
        <a:p>
          <a:endParaRPr lang="en-US"/>
        </a:p>
      </dgm:t>
    </dgm:pt>
    <dgm:pt modelId="{CBB02719-D0B1-488C-BF05-87A4AB28743D}" type="pres">
      <dgm:prSet presAssocID="{64F5F06C-DB48-450A-ACDB-F5DBB606DDA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525BE19-FAEE-4CC7-8F0D-8305B8D5D0D4}" type="pres">
      <dgm:prSet presAssocID="{64F5F06C-DB48-450A-ACDB-F5DBB606DDA8}" presName="cycle" presStyleCnt="0"/>
      <dgm:spPr/>
    </dgm:pt>
    <dgm:pt modelId="{837555D4-A541-43F5-AD42-700230BDF2CB}" type="pres">
      <dgm:prSet presAssocID="{64F5F06C-DB48-450A-ACDB-F5DBB606DDA8}" presName="centerShape" presStyleCnt="0"/>
      <dgm:spPr/>
    </dgm:pt>
    <dgm:pt modelId="{C5B630A2-A927-4219-AF8C-57DE840E8469}" type="pres">
      <dgm:prSet presAssocID="{64F5F06C-DB48-450A-ACDB-F5DBB606DDA8}" presName="connSite" presStyleLbl="node1" presStyleIdx="0" presStyleCnt="3"/>
      <dgm:spPr/>
    </dgm:pt>
    <dgm:pt modelId="{EB46E1BF-2195-4A49-B4A2-B2F5721ABB62}" type="pres">
      <dgm:prSet presAssocID="{64F5F06C-DB48-450A-ACDB-F5DBB606DDA8}" presName="visible" presStyleLbl="node1" presStyleIdx="0" presStyleCnt="3" custScaleX="1373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9D9CE8-FDCC-4FD1-BB75-C695CA3D8882}" type="pres">
      <dgm:prSet presAssocID="{9BE8BB42-8C5E-40D4-8B6A-0ADA618E053D}" presName="Name25" presStyleLbl="parChTrans1D1" presStyleIdx="0" presStyleCnt="2"/>
      <dgm:spPr/>
      <dgm:t>
        <a:bodyPr/>
        <a:lstStyle/>
        <a:p>
          <a:endParaRPr lang="en-MY"/>
        </a:p>
      </dgm:t>
    </dgm:pt>
    <dgm:pt modelId="{BA6D3069-E15E-4867-9209-1178CE800F7A}" type="pres">
      <dgm:prSet presAssocID="{0D3C2D88-965E-44D5-9D03-078BE5306AF5}" presName="node" presStyleCnt="0"/>
      <dgm:spPr/>
    </dgm:pt>
    <dgm:pt modelId="{2F97355E-E888-49F1-9781-6525A5190B71}" type="pres">
      <dgm:prSet presAssocID="{0D3C2D88-965E-44D5-9D03-078BE5306AF5}" presName="parentNode" presStyleLbl="node1" presStyleIdx="1" presStyleCnt="3" custScaleY="1017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A5C93-E891-41AE-A719-BBF9A1497A1D}" type="pres">
      <dgm:prSet presAssocID="{0D3C2D88-965E-44D5-9D03-078BE5306AF5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3B82E-610B-4298-B0E6-1E635EEE7421}" type="pres">
      <dgm:prSet presAssocID="{0BFE3792-C78A-42DA-9AF0-96A58A5B8979}" presName="Name25" presStyleLbl="parChTrans1D1" presStyleIdx="1" presStyleCnt="2"/>
      <dgm:spPr/>
      <dgm:t>
        <a:bodyPr/>
        <a:lstStyle/>
        <a:p>
          <a:endParaRPr lang="en-MY"/>
        </a:p>
      </dgm:t>
    </dgm:pt>
    <dgm:pt modelId="{9F8D9244-0177-45F6-B439-0D51F0C4B912}" type="pres">
      <dgm:prSet presAssocID="{26BA46E7-105E-4380-AB79-A510996C8C00}" presName="node" presStyleCnt="0"/>
      <dgm:spPr/>
    </dgm:pt>
    <dgm:pt modelId="{8545F586-3986-47B7-9F73-72D6159AF537}" type="pres">
      <dgm:prSet presAssocID="{26BA46E7-105E-4380-AB79-A510996C8C00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50475-07EE-4241-BE84-0D6CD6082C23}" type="pres">
      <dgm:prSet presAssocID="{26BA46E7-105E-4380-AB79-A510996C8C0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1A90B-AAEC-453B-B74C-ADD51795BDA7}" type="presOf" srcId="{806957CC-0172-4B3C-B3D1-6390ABFC1247}" destId="{4EFA5C93-E891-41AE-A719-BBF9A1497A1D}" srcOrd="0" destOrd="0" presId="urn:microsoft.com/office/officeart/2005/8/layout/radial2"/>
    <dgm:cxn modelId="{E09EACF8-CE64-452D-B523-00F726A78A1D}" srcId="{26BA46E7-105E-4380-AB79-A510996C8C00}" destId="{0E01125C-07C1-41E6-9121-B68DF8A4F53B}" srcOrd="0" destOrd="0" parTransId="{4B125B99-A6C0-47F5-A93A-37316B6E1256}" sibTransId="{C18CF257-04E2-442B-8919-A8B81F2382EC}"/>
    <dgm:cxn modelId="{81B8657D-FD89-4E46-9CB4-A3230844FF29}" type="presOf" srcId="{0E01125C-07C1-41E6-9121-B68DF8A4F53B}" destId="{B4850475-07EE-4241-BE84-0D6CD6082C23}" srcOrd="0" destOrd="0" presId="urn:microsoft.com/office/officeart/2005/8/layout/radial2"/>
    <dgm:cxn modelId="{D6623D2A-0450-4CDD-84EC-0FC817DABB6C}" type="presOf" srcId="{9BE8BB42-8C5E-40D4-8B6A-0ADA618E053D}" destId="{B29D9CE8-FDCC-4FD1-BB75-C695CA3D8882}" srcOrd="0" destOrd="0" presId="urn:microsoft.com/office/officeart/2005/8/layout/radial2"/>
    <dgm:cxn modelId="{7D0DBCEA-CBB2-4273-B076-BCAFE369AE91}" type="presOf" srcId="{26BA46E7-105E-4380-AB79-A510996C8C00}" destId="{8545F586-3986-47B7-9F73-72D6159AF537}" srcOrd="0" destOrd="0" presId="urn:microsoft.com/office/officeart/2005/8/layout/radial2"/>
    <dgm:cxn modelId="{590C399F-E0AC-4771-9613-7C787348D5A6}" srcId="{64F5F06C-DB48-450A-ACDB-F5DBB606DDA8}" destId="{26BA46E7-105E-4380-AB79-A510996C8C00}" srcOrd="1" destOrd="0" parTransId="{0BFE3792-C78A-42DA-9AF0-96A58A5B8979}" sibTransId="{4BAF2E0B-2FE2-4ADD-9522-6F9CCB65F69B}"/>
    <dgm:cxn modelId="{9EA1299B-0AA7-453F-843D-403D0F7EECF3}" srcId="{64F5F06C-DB48-450A-ACDB-F5DBB606DDA8}" destId="{0D3C2D88-965E-44D5-9D03-078BE5306AF5}" srcOrd="0" destOrd="0" parTransId="{9BE8BB42-8C5E-40D4-8B6A-0ADA618E053D}" sibTransId="{C672F9DC-6D1F-4469-9E16-08E298FEB787}"/>
    <dgm:cxn modelId="{8190C5BC-88AE-41D3-98D9-66BD4BFA7694}" type="presOf" srcId="{0BFE3792-C78A-42DA-9AF0-96A58A5B8979}" destId="{F273B82E-610B-4298-B0E6-1E635EEE7421}" srcOrd="0" destOrd="0" presId="urn:microsoft.com/office/officeart/2005/8/layout/radial2"/>
    <dgm:cxn modelId="{339FF8BE-69EF-465E-9F33-69B7ACE257F8}" type="presOf" srcId="{0D3C2D88-965E-44D5-9D03-078BE5306AF5}" destId="{2F97355E-E888-49F1-9781-6525A5190B71}" srcOrd="0" destOrd="0" presId="urn:microsoft.com/office/officeart/2005/8/layout/radial2"/>
    <dgm:cxn modelId="{CE38E954-DCA3-4122-A1C5-01F3528361BA}" srcId="{0D3C2D88-965E-44D5-9D03-078BE5306AF5}" destId="{806957CC-0172-4B3C-B3D1-6390ABFC1247}" srcOrd="0" destOrd="0" parTransId="{9174CE3C-084C-4C7E-9CEB-1E069B4CD5C2}" sibTransId="{046FF061-847D-4921-83C7-B3052FA806A1}"/>
    <dgm:cxn modelId="{ADDCFFC4-C750-41C8-93BB-CC0E011A790C}" type="presOf" srcId="{64F5F06C-DB48-450A-ACDB-F5DBB606DDA8}" destId="{CBB02719-D0B1-488C-BF05-87A4AB28743D}" srcOrd="0" destOrd="0" presId="urn:microsoft.com/office/officeart/2005/8/layout/radial2"/>
    <dgm:cxn modelId="{F7D7A85A-E593-4BF1-AEDC-C29383A45A22}" type="presParOf" srcId="{CBB02719-D0B1-488C-BF05-87A4AB28743D}" destId="{C525BE19-FAEE-4CC7-8F0D-8305B8D5D0D4}" srcOrd="0" destOrd="0" presId="urn:microsoft.com/office/officeart/2005/8/layout/radial2"/>
    <dgm:cxn modelId="{5E35C330-CDC6-4354-8CF3-748C22CBD6E9}" type="presParOf" srcId="{C525BE19-FAEE-4CC7-8F0D-8305B8D5D0D4}" destId="{837555D4-A541-43F5-AD42-700230BDF2CB}" srcOrd="0" destOrd="0" presId="urn:microsoft.com/office/officeart/2005/8/layout/radial2"/>
    <dgm:cxn modelId="{E9700256-772C-4BFB-8BBF-40AFB941DDD4}" type="presParOf" srcId="{837555D4-A541-43F5-AD42-700230BDF2CB}" destId="{C5B630A2-A927-4219-AF8C-57DE840E8469}" srcOrd="0" destOrd="0" presId="urn:microsoft.com/office/officeart/2005/8/layout/radial2"/>
    <dgm:cxn modelId="{135C4812-F277-4805-80D1-C8264057B67A}" type="presParOf" srcId="{837555D4-A541-43F5-AD42-700230BDF2CB}" destId="{EB46E1BF-2195-4A49-B4A2-B2F5721ABB62}" srcOrd="1" destOrd="0" presId="urn:microsoft.com/office/officeart/2005/8/layout/radial2"/>
    <dgm:cxn modelId="{DEDAD07C-AEAC-41E2-B2FD-E8098EFC30E8}" type="presParOf" srcId="{C525BE19-FAEE-4CC7-8F0D-8305B8D5D0D4}" destId="{B29D9CE8-FDCC-4FD1-BB75-C695CA3D8882}" srcOrd="1" destOrd="0" presId="urn:microsoft.com/office/officeart/2005/8/layout/radial2"/>
    <dgm:cxn modelId="{EA96B7B4-CEC4-4FA4-A93D-7DD192733D22}" type="presParOf" srcId="{C525BE19-FAEE-4CC7-8F0D-8305B8D5D0D4}" destId="{BA6D3069-E15E-4867-9209-1178CE800F7A}" srcOrd="2" destOrd="0" presId="urn:microsoft.com/office/officeart/2005/8/layout/radial2"/>
    <dgm:cxn modelId="{AD334A3D-62E6-4C17-ADA0-411CF13D8F21}" type="presParOf" srcId="{BA6D3069-E15E-4867-9209-1178CE800F7A}" destId="{2F97355E-E888-49F1-9781-6525A5190B71}" srcOrd="0" destOrd="0" presId="urn:microsoft.com/office/officeart/2005/8/layout/radial2"/>
    <dgm:cxn modelId="{CB10F8C3-D22A-4666-8857-F02BD48BD1A2}" type="presParOf" srcId="{BA6D3069-E15E-4867-9209-1178CE800F7A}" destId="{4EFA5C93-E891-41AE-A719-BBF9A1497A1D}" srcOrd="1" destOrd="0" presId="urn:microsoft.com/office/officeart/2005/8/layout/radial2"/>
    <dgm:cxn modelId="{0C7BB8FE-090F-46AB-81AE-6C55DF97302B}" type="presParOf" srcId="{C525BE19-FAEE-4CC7-8F0D-8305B8D5D0D4}" destId="{F273B82E-610B-4298-B0E6-1E635EEE7421}" srcOrd="3" destOrd="0" presId="urn:microsoft.com/office/officeart/2005/8/layout/radial2"/>
    <dgm:cxn modelId="{D1DB2C2F-BC2D-476A-8217-F2900A1770A5}" type="presParOf" srcId="{C525BE19-FAEE-4CC7-8F0D-8305B8D5D0D4}" destId="{9F8D9244-0177-45F6-B439-0D51F0C4B912}" srcOrd="4" destOrd="0" presId="urn:microsoft.com/office/officeart/2005/8/layout/radial2"/>
    <dgm:cxn modelId="{1EF13613-4B04-444F-AE58-B78CA0D6CB71}" type="presParOf" srcId="{9F8D9244-0177-45F6-B439-0D51F0C4B912}" destId="{8545F586-3986-47B7-9F73-72D6159AF537}" srcOrd="0" destOrd="0" presId="urn:microsoft.com/office/officeart/2005/8/layout/radial2"/>
    <dgm:cxn modelId="{E9E0B09A-F34A-45D0-8872-5B518DADE4E4}" type="presParOf" srcId="{9F8D9244-0177-45F6-B439-0D51F0C4B912}" destId="{B4850475-07EE-4241-BE84-0D6CD6082C23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73B82E-610B-4298-B0E6-1E635EEE7421}">
      <dsp:nvSpPr>
        <dsp:cNvPr id="0" name=""/>
        <dsp:cNvSpPr/>
      </dsp:nvSpPr>
      <dsp:spPr>
        <a:xfrm rot="1743542">
          <a:off x="2247842" y="2105486"/>
          <a:ext cx="672038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672038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D9CE8-FDCC-4FD1-BB75-C695CA3D8882}">
      <dsp:nvSpPr>
        <dsp:cNvPr id="0" name=""/>
        <dsp:cNvSpPr/>
      </dsp:nvSpPr>
      <dsp:spPr>
        <a:xfrm rot="19856458">
          <a:off x="2247991" y="1015915"/>
          <a:ext cx="669674" cy="57744"/>
        </a:xfrm>
        <a:custGeom>
          <a:avLst/>
          <a:gdLst/>
          <a:ahLst/>
          <a:cxnLst/>
          <a:rect l="0" t="0" r="0" b="0"/>
          <a:pathLst>
            <a:path>
              <a:moveTo>
                <a:pt x="0" y="28872"/>
              </a:moveTo>
              <a:lnTo>
                <a:pt x="669674" y="28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6E1BF-2195-4A49-B4A2-B2F5721ABB62}">
      <dsp:nvSpPr>
        <dsp:cNvPr id="0" name=""/>
        <dsp:cNvSpPr/>
      </dsp:nvSpPr>
      <dsp:spPr>
        <a:xfrm>
          <a:off x="254158" y="607526"/>
          <a:ext cx="2697501" cy="19635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7355E-E888-49F1-9781-6525A5190B71}">
      <dsp:nvSpPr>
        <dsp:cNvPr id="0" name=""/>
        <dsp:cNvSpPr/>
      </dsp:nvSpPr>
      <dsp:spPr>
        <a:xfrm>
          <a:off x="2803432" y="-4381"/>
          <a:ext cx="1178111" cy="1198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TIER 1</a:t>
          </a:r>
          <a:endParaRPr lang="en-US" sz="3000" b="1" kern="1200" dirty="0" smtClean="0"/>
        </a:p>
      </dsp:txBody>
      <dsp:txXfrm>
        <a:off x="2803432" y="-4381"/>
        <a:ext cx="1178111" cy="1198551"/>
      </dsp:txXfrm>
    </dsp:sp>
    <dsp:sp modelId="{4EFA5C93-E891-41AE-A719-BBF9A1497A1D}">
      <dsp:nvSpPr>
        <dsp:cNvPr id="0" name=""/>
        <dsp:cNvSpPr/>
      </dsp:nvSpPr>
      <dsp:spPr>
        <a:xfrm>
          <a:off x="4099354" y="-4381"/>
          <a:ext cx="1767167" cy="1198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Shipowner &amp; the insurer</a:t>
          </a:r>
          <a:endParaRPr lang="en-US" sz="2700" kern="1200" dirty="0"/>
        </a:p>
      </dsp:txBody>
      <dsp:txXfrm>
        <a:off x="4099354" y="-4381"/>
        <a:ext cx="1767167" cy="1198551"/>
      </dsp:txXfrm>
    </dsp:sp>
    <dsp:sp modelId="{8545F586-3986-47B7-9F73-72D6159AF537}">
      <dsp:nvSpPr>
        <dsp:cNvPr id="0" name=""/>
        <dsp:cNvSpPr/>
      </dsp:nvSpPr>
      <dsp:spPr>
        <a:xfrm>
          <a:off x="2803432" y="1994621"/>
          <a:ext cx="1178111" cy="1178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TIER 2</a:t>
          </a:r>
          <a:endParaRPr lang="en-US" sz="3000" kern="1200" dirty="0" smtClean="0"/>
        </a:p>
      </dsp:txBody>
      <dsp:txXfrm>
        <a:off x="2803432" y="1994621"/>
        <a:ext cx="1178111" cy="1178111"/>
      </dsp:txXfrm>
    </dsp:sp>
    <dsp:sp modelId="{B4850475-07EE-4241-BE84-0D6CD6082C23}">
      <dsp:nvSpPr>
        <dsp:cNvPr id="0" name=""/>
        <dsp:cNvSpPr/>
      </dsp:nvSpPr>
      <dsp:spPr>
        <a:xfrm>
          <a:off x="4099354" y="1994621"/>
          <a:ext cx="1767167" cy="117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HNS Fund</a:t>
          </a:r>
          <a:endParaRPr lang="en-US" sz="2700" kern="1200" dirty="0"/>
        </a:p>
      </dsp:txBody>
      <dsp:txXfrm>
        <a:off x="4099354" y="1994621"/>
        <a:ext cx="1767167" cy="1178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4DBB3-53D3-400A-91FA-458B9126C7C1}" type="datetimeFigureOut">
              <a:rPr lang="en-US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2A21DE-4DBF-421F-9A79-BF4A22BAFD3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205588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6ADD1-3298-4942-B903-D2D001D2FCEF}" type="slidenum">
              <a:rPr lang="en-M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MY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10</a:t>
            </a:fld>
            <a:endParaRPr lang="en-M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7CE5F-B3F7-4B14-85E2-959033706419}" type="slidenum">
              <a:rPr lang="en-MY" smtClean="0"/>
              <a:pPr>
                <a:defRPr/>
              </a:pPr>
              <a:t>11</a:t>
            </a:fld>
            <a:endParaRPr lang="en-M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86D48-7FE7-4288-A857-BB13B49C39C4}" type="slidenum">
              <a:rPr lang="en-MY" smtClean="0"/>
              <a:pPr>
                <a:defRPr/>
              </a:pPr>
              <a:t>12</a:t>
            </a:fld>
            <a:endParaRPr lang="en-MY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86D48-7FE7-4288-A857-BB13B49C39C4}" type="slidenum">
              <a:rPr lang="en-MY" smtClean="0"/>
              <a:pPr>
                <a:defRPr/>
              </a:pPr>
              <a:t>13</a:t>
            </a:fld>
            <a:endParaRPr lang="en-MY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B8BF7C-F0B1-49C5-B2AB-2BECFAA279E0}" type="slidenum">
              <a:rPr lang="en-MY" smtClean="0"/>
              <a:pPr>
                <a:defRPr/>
              </a:pPr>
              <a:t>14</a:t>
            </a:fld>
            <a:endParaRPr lang="en-MY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00665-71B5-4A87-A27C-C20C8F8F3D0E}" type="slidenum">
              <a:rPr lang="en-MY" smtClean="0"/>
              <a:pPr>
                <a:defRPr/>
              </a:pPr>
              <a:t>15</a:t>
            </a:fld>
            <a:endParaRPr lang="en-MY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471BF-3696-476B-9F35-9390C3B89D90}" type="slidenum">
              <a:rPr lang="en-MY" smtClean="0"/>
              <a:pPr>
                <a:defRPr/>
              </a:pPr>
              <a:t>16</a:t>
            </a:fld>
            <a:endParaRPr lang="en-MY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770F5-1C59-4431-8545-B39E87DCFAA4}" type="slidenum">
              <a:rPr lang="en-M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MY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C8B3DD-35C8-4A9D-88BC-0775DA3D3463}" type="slidenum">
              <a:rPr lang="en-MY" smtClean="0"/>
              <a:pPr>
                <a:defRPr/>
              </a:pPr>
              <a:t>18</a:t>
            </a:fld>
            <a:endParaRPr lang="en-MY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19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8B06B-1453-451E-B5C5-034B579284F8}" type="slidenum">
              <a:rPr lang="en-MY" smtClean="0"/>
              <a:pPr>
                <a:defRPr/>
              </a:pPr>
              <a:t>2</a:t>
            </a:fld>
            <a:endParaRPr lang="en-MY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20</a:t>
            </a:fld>
            <a:endParaRPr lang="en-MY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21</a:t>
            </a:fld>
            <a:endParaRPr lang="en-MY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22</a:t>
            </a:fld>
            <a:endParaRPr lang="en-MY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23</a:t>
            </a:fld>
            <a:endParaRPr lang="en-MY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65295-B7F6-4B38-9E80-DEDDFBB3A250}" type="slidenum">
              <a:rPr lang="en-MY" smtClean="0"/>
              <a:pPr>
                <a:defRPr/>
              </a:pPr>
              <a:t>24</a:t>
            </a:fld>
            <a:endParaRPr lang="en-MY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65295-B7F6-4B38-9E80-DEDDFBB3A250}" type="slidenum">
              <a:rPr lang="en-MY" smtClean="0"/>
              <a:pPr>
                <a:defRPr/>
              </a:pPr>
              <a:t>25</a:t>
            </a:fld>
            <a:endParaRPr lang="en-MY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F3BF1-23D7-4019-B3D0-F6396A933A8F}" type="slidenum">
              <a:rPr lang="en-MY" smtClean="0"/>
              <a:pPr>
                <a:defRPr/>
              </a:pPr>
              <a:t>26</a:t>
            </a:fld>
            <a:endParaRPr lang="en-MY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F3BF1-23D7-4019-B3D0-F6396A933A8F}" type="slidenum">
              <a:rPr lang="en-MY" smtClean="0"/>
              <a:pPr>
                <a:defRPr/>
              </a:pPr>
              <a:t>27</a:t>
            </a:fld>
            <a:endParaRPr lang="en-MY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28</a:t>
            </a:fld>
            <a:endParaRPr lang="en-MY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29</a:t>
            </a:fld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8B06B-1453-451E-B5C5-034B579284F8}" type="slidenum">
              <a:rPr lang="en-MY" smtClean="0"/>
              <a:pPr>
                <a:defRPr/>
              </a:pPr>
              <a:t>3</a:t>
            </a:fld>
            <a:endParaRPr lang="en-MY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30</a:t>
            </a:fld>
            <a:endParaRPr lang="en-MY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31</a:t>
            </a:fld>
            <a:endParaRPr lang="en-MY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32</a:t>
            </a:fld>
            <a:endParaRPr lang="en-MY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A21DE-4DBF-421F-9A79-BF4A22BAFD3A}" type="slidenum">
              <a:rPr lang="en-MY" smtClean="0"/>
              <a:pPr>
                <a:defRPr/>
              </a:pPr>
              <a:t>33</a:t>
            </a:fld>
            <a:endParaRPr lang="en-MY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FBAA2-6BC7-45D3-BA4E-76DFF7354356}" type="slidenum">
              <a:rPr lang="en-MY" smtClean="0"/>
              <a:pPr>
                <a:defRPr/>
              </a:pPr>
              <a:t>34</a:t>
            </a:fld>
            <a:endParaRPr lang="en-M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DF1DE-6A18-424F-B8CB-FF5870BD368E}" type="slidenum">
              <a:rPr lang="en-M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MY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0751B-6633-4D4A-982D-A562B9AA7D96}" type="slidenum">
              <a:rPr lang="en-MY" smtClean="0"/>
              <a:pPr>
                <a:defRPr/>
              </a:pPr>
              <a:t>5</a:t>
            </a:fld>
            <a:endParaRPr lang="en-MY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46B34-1D2A-478E-89D3-EE77711B8BD3}" type="slidenum">
              <a:rPr lang="en-MY" smtClean="0"/>
              <a:pPr>
                <a:defRPr/>
              </a:pPr>
              <a:t>6</a:t>
            </a:fld>
            <a:endParaRPr lang="en-M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3A84B-7B05-44CE-B7A4-DE4FB02302E1}" type="slidenum">
              <a:rPr lang="en-MY" smtClean="0"/>
              <a:pPr>
                <a:defRPr/>
              </a:pPr>
              <a:t>7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D8246-47B6-4196-BA43-48E39EF7C783}" type="slidenum">
              <a:rPr lang="en-MY" smtClean="0"/>
              <a:pPr>
                <a:defRPr/>
              </a:pPr>
              <a:t>8</a:t>
            </a:fld>
            <a:endParaRPr lang="en-MY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DC949-AB60-4308-9CF3-E98BCBE12B00}" type="slidenum">
              <a:rPr lang="en-MY" smtClean="0"/>
              <a:pPr>
                <a:defRPr/>
              </a:pPr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DCD11-C843-4125-9F58-EDEA7FE4656D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C4FFA-8296-42C0-91BB-DD299F581175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C1663-9877-4C15-B8D3-060FE033CEAA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37648-7E73-4E4B-8D25-1462EE03001A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500DF-1241-4394-BEB6-1A93A4317204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346E-CAE7-4C57-B1F1-90E627101D04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E6029-2E0A-4383-B2E2-6C9EB61CA317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6A4A7-DDEC-4961-8C96-D5537D5B53B2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6FEF4-EEAA-4BC6-9C08-B6ACBD6F686E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08010-B9C5-415F-B1CE-54B56CFD9219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8F74B-3FE0-4DC4-BB41-630AC68880CC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C79FD-5BF1-4B00-A00A-121B4A1A3463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E2A2F-4F3A-435F-948E-C0959B42B2A1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40123-871D-4A08-B648-FA7F9359D0F5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3BB95-D304-4B37-8F04-96D29875E192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67427-0B40-4777-AEC7-A654F7053EB9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8CF8F-DF46-49DA-A4D1-917BA72DFCA2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D1D68-A7C3-4FC2-80F1-5B9B68398D6B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25D69-18E6-4AA8-913A-B89D592AF2B6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9FF4C9-15B4-426B-96A9-D1C2BED4205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6E1F0-4435-4759-ACFC-F8B8E8619FA3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AA182-F31D-4B5A-B166-1A241970CFFC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7A132F-7557-4AD7-9CC6-E61CE8E595BF}" type="datetimeFigureOut">
              <a:rPr lang="en-US" smtClean="0"/>
              <a:pPr>
                <a:defRPr/>
              </a:pPr>
              <a:t>2/26/2012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5C2D33-F880-45B6-8DF6-0A2C39E4A2BB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yperlink/TIER%201%20&#8211;%20LIMITS%20OF%20LIABILITY%20SCHEDULE.p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yperlink/DEFINITION%20OF%20TERMINAL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yperlink/EMPTY%20REPORTING%20FOR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yperlink/LUMUT%20MARITIME%20TERMINAL%20JAN%20-%20SEPT%202011%20HNS%20REPORT%20FORM%20(TOTAL).xlsx" TargetMode="External"/><Relationship Id="rId4" Type="http://schemas.openxmlformats.org/officeDocument/2006/relationships/hyperlink" Target="Hyperlink/LUMUT%20MARITIME%20TERMINAL%202010%20REPORT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yperlink/contoh%20borang%20Kuching%20Port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yperlink/KERTIH%20PORT%20SDN.%20BHD.%20REPORTING%20FORM" TargetMode="External"/><Relationship Id="rId4" Type="http://schemas.openxmlformats.org/officeDocument/2006/relationships/hyperlink" Target="Hyperlink/contoh%20borang%20SPPP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nsconvention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lk.uio.no/erikro/www/HNS/hns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hnsconvention@marine.gov.m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yperlink/TYPE%20OF%20OIL%20IN%20ANNEX%20I%20MARPO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yperlink/DEFINITION%20OF%20CONTRIBUTING%20CARGO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507567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MY" dirty="0" smtClean="0"/>
              <a:t>The International Convention on Liability and Compensation for Damage in Connection with the Carriage of hazardous and noxious substances by Sea, 1996</a:t>
            </a:r>
            <a:br>
              <a:rPr lang="en-MY" dirty="0" smtClean="0"/>
            </a:br>
            <a:r>
              <a:rPr lang="en-MY" dirty="0" smtClean="0"/>
              <a:t/>
            </a:r>
            <a:br>
              <a:rPr lang="en-MY" dirty="0" smtClean="0"/>
            </a:br>
            <a:r>
              <a:rPr lang="en-MY" sz="4400" dirty="0" smtClean="0"/>
              <a:t>(HNS Convention)</a:t>
            </a:r>
            <a:br>
              <a:rPr lang="en-MY" sz="4400" dirty="0" smtClean="0"/>
            </a:br>
            <a:endParaRPr lang="en-MY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TIER 1(B) – LIMITS OF LIABILITY (PACKAGED)</a:t>
            </a:r>
            <a:endParaRPr lang="en-MY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3877746"/>
              </p:ext>
            </p:extLst>
          </p:nvPr>
        </p:nvGraphicFramePr>
        <p:xfrm>
          <a:off x="899592" y="1556792"/>
          <a:ext cx="7358064" cy="318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32"/>
                <a:gridCol w="3679032"/>
              </a:tblGrid>
              <a:tr h="7464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Tonnage</a:t>
                      </a:r>
                      <a:endParaRPr lang="en-MY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Limit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of Liability</a:t>
                      </a:r>
                      <a:endParaRPr lang="en-MY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64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Up to 2,000 GRT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11.5 million SDR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64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2,001 – 50,000 GRT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1,725 SDR per ton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8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More than 50,000</a:t>
                      </a:r>
                      <a:r>
                        <a:rPr lang="en-US" sz="2800" baseline="0" dirty="0" smtClean="0"/>
                        <a:t> GRT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414 SDR per ton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71562" y="5301208"/>
            <a:ext cx="6524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Note: Shipowner’s Maximum Limit </a:t>
            </a:r>
            <a:r>
              <a:rPr lang="en-US" sz="2000" smtClean="0"/>
              <a:t>is 115 </a:t>
            </a:r>
            <a:r>
              <a:rPr lang="en-US" sz="2000" dirty="0" smtClean="0"/>
              <a:t>million SDR </a:t>
            </a:r>
            <a:endParaRPr lang="en-M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Example of SHIPOWNER’S LIABILITY UNDER TIER 1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4163"/>
            <a:ext cx="8424936" cy="43231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A ship of 30,000 GRT</a:t>
            </a:r>
          </a:p>
          <a:p>
            <a:pPr marL="571500" indent="-571500">
              <a:buFont typeface="Wingdings 2" pitchFamily="18" charset="2"/>
              <a:buAutoNum type="romanLcParenR"/>
              <a:defRPr/>
            </a:pPr>
            <a:r>
              <a:rPr lang="en-US" sz="2400" dirty="0" smtClean="0"/>
              <a:t>Up to 2,000 GRT = 10 million SDR</a:t>
            </a:r>
          </a:p>
          <a:p>
            <a:pPr marL="571500" indent="-571500">
              <a:buFont typeface="Wingdings 2" pitchFamily="18" charset="2"/>
              <a:buAutoNum type="romanLcParenR"/>
              <a:defRPr/>
            </a:pPr>
            <a:r>
              <a:rPr lang="en-US" sz="2400" dirty="0" smtClean="0"/>
              <a:t>30,000 GRT – 2,000 GRT = 28,000 GRT</a:t>
            </a:r>
          </a:p>
          <a:p>
            <a:pPr marL="571500" indent="-571500">
              <a:buFont typeface="Wingdings 2" pitchFamily="18" charset="2"/>
              <a:buAutoNum type="romanLcParenR"/>
              <a:defRPr/>
            </a:pPr>
            <a:r>
              <a:rPr lang="en-US" sz="2400" dirty="0" smtClean="0"/>
              <a:t>So, 28,000 GRT x 1,500 SDR = 42 million SDR</a:t>
            </a:r>
          </a:p>
          <a:p>
            <a:pPr marL="571500" indent="-571500">
              <a:buFont typeface="Wingdings 2" pitchFamily="18" charset="2"/>
              <a:buAutoNum type="romanLcParenR"/>
              <a:defRPr/>
            </a:pPr>
            <a:r>
              <a:rPr lang="en-US" sz="2400" dirty="0" smtClean="0"/>
              <a:t>Ship’s Limit of Liability  -: (10 + 42) million = 52 million SDR</a:t>
            </a:r>
          </a:p>
          <a:p>
            <a:pPr marL="0" indent="0"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Or 52 million SDR x US$1.57 = US$81.64 million</a:t>
            </a:r>
          </a:p>
          <a:p>
            <a:pPr marL="0" indent="0">
              <a:defRPr/>
            </a:pPr>
            <a:endParaRPr lang="en-US" sz="2400" dirty="0" smtClean="0"/>
          </a:p>
          <a:p>
            <a:pPr marL="0" indent="0">
              <a:defRPr/>
            </a:pPr>
            <a:endParaRPr lang="en-US" sz="2400" dirty="0" smtClean="0"/>
          </a:p>
          <a:p>
            <a:pPr marL="0" indent="0">
              <a:defRPr/>
            </a:pPr>
            <a:r>
              <a:rPr lang="en-US" sz="2400" dirty="0" smtClean="0"/>
              <a:t>*</a:t>
            </a:r>
            <a:r>
              <a:rPr lang="en-US" sz="2400" dirty="0" smtClean="0">
                <a:hlinkClick r:id="rId3" action="ppaction://hlinkpres?slideindex=1&amp;slidetitle="/>
              </a:rPr>
              <a:t>Refer Limit of Liability</a:t>
            </a:r>
            <a:endParaRPr lang="en-US" sz="2400" dirty="0" smtClean="0"/>
          </a:p>
          <a:p>
            <a:pPr>
              <a:buFont typeface="Wingdings 2" pitchFamily="18" charset="2"/>
              <a:buNone/>
              <a:defRPr/>
            </a:pP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TIER 2 – HNS FUND</a:t>
            </a:r>
            <a:endParaRPr lang="en-MY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42988" y="1071563"/>
            <a:ext cx="6842125" cy="394161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MY" sz="3200" dirty="0" smtClean="0"/>
              <a:t>HNS Fund is established under the HNS Convention.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/>
              <a:t>Secretariat appointed to administer and manage the Fund.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/>
              <a:t>Interim Secretariat is the IOPC Fund Secretariat based in London.</a:t>
            </a:r>
            <a:endParaRPr lang="en-MY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TIER 2 – HNS FUND</a:t>
            </a:r>
            <a:endParaRPr lang="en-MY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42988" y="1071563"/>
            <a:ext cx="6842125" cy="5165749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MY" sz="2700" dirty="0" smtClean="0"/>
              <a:t>HNS Fund will pay compensation when the shipowner’s liability is insufficient to provide full compensation to the claimant(s).</a:t>
            </a:r>
          </a:p>
          <a:p>
            <a:pPr algn="just">
              <a:buFont typeface="Arial" pitchFamily="34" charset="0"/>
              <a:buChar char="•"/>
            </a:pPr>
            <a:r>
              <a:rPr lang="en-MY" sz="2700" dirty="0" smtClean="0"/>
              <a:t>Funding through contributions from HNS importers or receivers (international and domestic trade).</a:t>
            </a:r>
          </a:p>
          <a:p>
            <a:pPr algn="just">
              <a:buFont typeface="Arial" pitchFamily="34" charset="0"/>
              <a:buChar char="•"/>
            </a:pPr>
            <a:r>
              <a:rPr lang="en-MY" sz="2700" dirty="0" smtClean="0"/>
              <a:t>Only bulk HNS received are considered as “contributing cargo”</a:t>
            </a:r>
          </a:p>
          <a:p>
            <a:pPr algn="just">
              <a:buFont typeface="Arial" pitchFamily="34" charset="0"/>
              <a:buChar char="•"/>
            </a:pPr>
            <a:r>
              <a:rPr lang="en-MY" sz="2700" dirty="0" smtClean="0"/>
              <a:t>Packaged HNS are not included as contributing cargo.</a:t>
            </a:r>
          </a:p>
        </p:txBody>
      </p:sp>
    </p:spTree>
    <p:extLst>
      <p:ext uri="{BB962C8B-B14F-4D97-AF65-F5344CB8AC3E}">
        <p14:creationId xmlns:p14="http://schemas.microsoft.com/office/powerpoint/2010/main" xmlns="" val="8326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TIER 2 –HNS FUND (cont.)</a:t>
            </a:r>
            <a:endParaRPr lang="en-MY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2875" y="1071563"/>
            <a:ext cx="8829675" cy="5525789"/>
          </a:xfrm>
        </p:spPr>
        <p:txBody>
          <a:bodyPr>
            <a:normAutofit lnSpcReduction="10000"/>
          </a:bodyPr>
          <a:lstStyle/>
          <a:p>
            <a:r>
              <a:rPr lang="en-MY" sz="2800" dirty="0" smtClean="0"/>
              <a:t>Four accounts for contributing cargo: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</a:t>
            </a:r>
            <a:r>
              <a:rPr lang="en-MY" sz="2800" u="sng" dirty="0" smtClean="0"/>
              <a:t>Account</a:t>
            </a:r>
            <a:r>
              <a:rPr lang="en-MY" sz="2800" dirty="0" smtClean="0"/>
              <a:t>				</a:t>
            </a:r>
            <a:r>
              <a:rPr lang="en-MY" sz="2800" u="sng" dirty="0" smtClean="0"/>
              <a:t>Annual Threshold (tonnes)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1) Oil Account*			150,000 persistent oils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					20,000 non-persistent oils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2) LPG Account			20,000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   </a:t>
            </a:r>
            <a:r>
              <a:rPr lang="en-MY" sz="2000" dirty="0" smtClean="0"/>
              <a:t> (liquefied petroleum gas)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3) LNG Account			Nil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    </a:t>
            </a:r>
            <a:r>
              <a:rPr lang="en-MY" sz="2000" dirty="0" smtClean="0"/>
              <a:t>(liquefied natural gas)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4) General Account		20,000 </a:t>
            </a:r>
          </a:p>
          <a:p>
            <a:pPr>
              <a:buFont typeface="Wingdings 2" pitchFamily="18" charset="2"/>
              <a:buNone/>
            </a:pPr>
            <a:r>
              <a:rPr lang="en-US" sz="800" dirty="0" smtClean="0"/>
              <a:t>__________________________________________________________________________________________________________________________________________________________________________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* </a:t>
            </a:r>
            <a:r>
              <a:rPr lang="en-MY" sz="2000" dirty="0" smtClean="0"/>
              <a:t>Excludes pollution damage caused by persistent oil covered under the 1992 Civil Liability Convention and 1992 IOPC Fund Convention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Example of calculation (tier 2)</a:t>
            </a:r>
            <a:br>
              <a:rPr lang="en-US" dirty="0" smtClean="0"/>
            </a:br>
            <a:r>
              <a:rPr lang="en-US" sz="2000" dirty="0" smtClean="0"/>
              <a:t>WHEN it IS ACTIVATED</a:t>
            </a:r>
            <a:endParaRPr lang="en-MY" sz="20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71538" y="1428736"/>
            <a:ext cx="7416800" cy="4813846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HNS incident involving a ship of 30,000 GRT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800" dirty="0" smtClean="0"/>
              <a:t>Total damage caused by incident – 70 million SDR (amount claimed)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Tier 1: 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Shipowner’s  liability =  52 million SDR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Tier 2: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800" dirty="0" smtClean="0"/>
              <a:t>HNS Fund liability = 18 million SDR (i.e. the balance of claim amount)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HNS FUND ACCOUNTS</a:t>
            </a:r>
            <a:endParaRPr lang="en-MY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88612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sz="2400" dirty="0" smtClean="0"/>
              <a:t>HNS Fund  may have up to 4 accounts</a:t>
            </a:r>
            <a:endParaRPr lang="en-MY" sz="2400" dirty="0" smtClean="0"/>
          </a:p>
          <a:p>
            <a:pPr>
              <a:buFont typeface="Wingdings 2" pitchFamily="18" charset="2"/>
              <a:buNone/>
            </a:pPr>
            <a:r>
              <a:rPr lang="en-MY" sz="2400" dirty="0" smtClean="0"/>
              <a:t>Thresholds for activation of “Separate Accounts”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General Account	: 40 million tonnes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Oil			: 350 million tonnes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LNG		: 20 million tonnes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 smtClean="0"/>
              <a:t>LPG		: 15 million tonnes</a:t>
            </a:r>
          </a:p>
          <a:p>
            <a:pPr marL="0" indent="0"/>
            <a:endParaRPr lang="en-MY" sz="2400" dirty="0" smtClean="0"/>
          </a:p>
          <a:p>
            <a:pPr marL="0" indent="0"/>
            <a:r>
              <a:rPr lang="en-MY" sz="2400" dirty="0" smtClean="0"/>
              <a:t>Each account is separate –no cross subsidy between accounts.</a:t>
            </a:r>
          </a:p>
          <a:p>
            <a:endParaRPr lang="en-MY" sz="2400" dirty="0" smtClean="0"/>
          </a:p>
          <a:p>
            <a:r>
              <a:rPr lang="en-MY" sz="2400" dirty="0" smtClean="0"/>
              <a:t>Collection of contributions  is based on “post-event”.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MY" dirty="0" smtClean="0"/>
              <a:t>How much compensation will be available?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1656184"/>
          </a:xfrm>
        </p:spPr>
        <p:txBody>
          <a:bodyPr>
            <a:noAutofit/>
          </a:bodyPr>
          <a:lstStyle/>
          <a:p>
            <a:pPr>
              <a:buFont typeface="Wingdings 2"/>
              <a:buChar char=""/>
              <a:defRPr/>
            </a:pPr>
            <a:r>
              <a:rPr lang="en-MY" sz="1800" dirty="0" smtClean="0"/>
              <a:t>Shipowner’s liability: 10 - 100 million Special Drawing Rights (SDR</a:t>
            </a:r>
            <a:r>
              <a:rPr lang="en-MY" sz="1800" dirty="0"/>
              <a:t>) ($</a:t>
            </a:r>
            <a:r>
              <a:rPr lang="en-MY" sz="1800" dirty="0" smtClean="0"/>
              <a:t>15.7 - </a:t>
            </a:r>
            <a:r>
              <a:rPr lang="en-MY" sz="1800" dirty="0"/>
              <a:t>$</a:t>
            </a:r>
            <a:r>
              <a:rPr lang="en-MY" sz="1800" dirty="0" smtClean="0"/>
              <a:t>157 million)</a:t>
            </a:r>
          </a:p>
          <a:p>
            <a:pPr>
              <a:buFont typeface="Wingdings 2"/>
              <a:buChar char=""/>
              <a:defRPr/>
            </a:pPr>
            <a:r>
              <a:rPr lang="en-MY" sz="1800" dirty="0">
                <a:latin typeface="Franklin Gothic Book" pitchFamily="34" charset="0"/>
              </a:rPr>
              <a:t>The HNS Fund </a:t>
            </a:r>
            <a:r>
              <a:rPr lang="en-MY" sz="1800" dirty="0" smtClean="0">
                <a:latin typeface="Franklin Gothic Book" pitchFamily="34" charset="0"/>
              </a:rPr>
              <a:t>liability: maximum </a:t>
            </a:r>
            <a:r>
              <a:rPr lang="en-MY" sz="1800" dirty="0">
                <a:latin typeface="Franklin Gothic Book" pitchFamily="34" charset="0"/>
              </a:rPr>
              <a:t>of 250 million SDR (</a:t>
            </a:r>
            <a:r>
              <a:rPr lang="en-MY" sz="1800" dirty="0" smtClean="0">
                <a:latin typeface="Franklin Gothic Book" pitchFamily="34" charset="0"/>
              </a:rPr>
              <a:t>USD392.5 </a:t>
            </a:r>
            <a:r>
              <a:rPr lang="en-MY" sz="1800" dirty="0">
                <a:latin typeface="Franklin Gothic Book" pitchFamily="34" charset="0"/>
              </a:rPr>
              <a:t>million), including any amount paid by the shipowner and his insurer.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MY" sz="1800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36304"/>
            <a:ext cx="8072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04589" y="5733256"/>
            <a:ext cx="8143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en-MY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MY" dirty="0" smtClean="0"/>
              <a:t>Reporting requirements</a:t>
            </a:r>
            <a:br>
              <a:rPr lang="en-MY" dirty="0" smtClean="0"/>
            </a:br>
            <a:r>
              <a:rPr lang="en-MY" dirty="0" smtClean="0"/>
              <a:t>Tier 2</a:t>
            </a:r>
            <a:endParaRPr lang="en-MY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57224" y="1340768"/>
            <a:ext cx="7286676" cy="3088364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Why?</a:t>
            </a:r>
          </a:p>
          <a:p>
            <a:pPr eaLnBrk="1" hangingPunct="1"/>
            <a:endParaRPr lang="en-US" sz="3200" dirty="0" smtClean="0"/>
          </a:p>
          <a:p>
            <a:pPr marL="1028700" lvl="1" indent="-571500" eaLnBrk="1" hangingPunct="1">
              <a:buFont typeface="Franklin Gothic Medium" pitchFamily="34" charset="0"/>
              <a:buAutoNum type="romanUcPeriod"/>
            </a:pPr>
            <a:r>
              <a:rPr lang="en-US" sz="3200" dirty="0" smtClean="0"/>
              <a:t>To determine the actual receiver; the contributor to the HNS Fund</a:t>
            </a:r>
          </a:p>
          <a:p>
            <a:pPr marL="1028700" lvl="1" indent="-571500" eaLnBrk="1" hangingPunct="1">
              <a:buFont typeface="Franklin Gothic Medium" pitchFamily="34" charset="0"/>
              <a:buAutoNum type="romanUcPeriod"/>
            </a:pPr>
            <a:r>
              <a:rPr lang="en-US" sz="3200" dirty="0" smtClean="0"/>
              <a:t>To determine the amount of HNS Cargo</a:t>
            </a:r>
          </a:p>
          <a:p>
            <a:pPr marL="1028700" lvl="1" indent="-571500" eaLnBrk="1" hangingPunct="1">
              <a:buFont typeface="Franklin Gothic Medium" pitchFamily="34" charset="0"/>
              <a:buAutoNum type="romanUcPeriod"/>
            </a:pPr>
            <a:r>
              <a:rPr lang="en-US" sz="3200" dirty="0" smtClean="0"/>
              <a:t>To ensure Fund has sufficient 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2656"/>
            <a:ext cx="7520940" cy="51125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should report?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Physical </a:t>
            </a:r>
            <a:r>
              <a:rPr lang="en-US" sz="2800" dirty="0" smtClean="0"/>
              <a:t>receiver - person </a:t>
            </a:r>
            <a:r>
              <a:rPr lang="en-US" sz="2800" dirty="0" smtClean="0"/>
              <a:t>who </a:t>
            </a:r>
            <a:r>
              <a:rPr lang="en-US" sz="2800" dirty="0" smtClean="0"/>
              <a:t>physically receives </a:t>
            </a:r>
            <a:r>
              <a:rPr lang="en-US" sz="2800" dirty="0" smtClean="0"/>
              <a:t>contributing cargo</a:t>
            </a:r>
          </a:p>
          <a:p>
            <a:pPr marL="538163" lvl="2" indent="-300038">
              <a:buNone/>
            </a:pPr>
            <a:endParaRPr lang="en-US" sz="2800" dirty="0" smtClean="0"/>
          </a:p>
          <a:p>
            <a:pPr marL="363538" indent="-363538">
              <a:buFont typeface="Wingdings" pitchFamily="2" charset="2"/>
              <a:buChar char="Ø"/>
            </a:pPr>
            <a:r>
              <a:rPr lang="en-US" sz="2800" dirty="0" smtClean="0"/>
              <a:t>Principal receiver </a:t>
            </a:r>
            <a:r>
              <a:rPr lang="en-US" sz="2800" dirty="0" smtClean="0"/>
              <a:t>– owner of the cargo/physical </a:t>
            </a:r>
            <a:r>
              <a:rPr lang="en-US" sz="2800" dirty="0" smtClean="0"/>
              <a:t>receiver deemed as an agent</a:t>
            </a:r>
          </a:p>
          <a:p>
            <a:endParaRPr lang="en-US" sz="2800" dirty="0" smtClean="0"/>
          </a:p>
          <a:p>
            <a:r>
              <a:rPr lang="en-US" sz="2800" dirty="0" smtClean="0"/>
              <a:t>	Must report to HNS Fund via Marine Department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MY" dirty="0" smtClean="0"/>
              <a:t>background</a:t>
            </a:r>
            <a:endParaRPr lang="en-MY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196263" cy="3367831"/>
          </a:xfrm>
        </p:spPr>
        <p:txBody>
          <a:bodyPr>
            <a:normAutofit/>
          </a:bodyPr>
          <a:lstStyle/>
          <a:p>
            <a:pPr indent="0" algn="just">
              <a:buFont typeface="Arial" pitchFamily="34" charset="0"/>
              <a:buChar char="•"/>
            </a:pPr>
            <a:r>
              <a:rPr lang="en-MY" sz="3200" dirty="0" smtClean="0"/>
              <a:t>	HNS Convention was adopted by an IMO 	Conference in 1996.</a:t>
            </a:r>
          </a:p>
          <a:p>
            <a:pPr indent="0" algn="just">
              <a:buFont typeface="Arial" pitchFamily="34" charset="0"/>
              <a:buChar char="•"/>
            </a:pPr>
            <a:endParaRPr lang="en-MY" sz="3200" dirty="0" smtClean="0"/>
          </a:p>
          <a:p>
            <a:pPr indent="0" algn="just">
              <a:buFont typeface="Arial" pitchFamily="34" charset="0"/>
              <a:buChar char="•"/>
            </a:pPr>
            <a:r>
              <a:rPr lang="en-MY" sz="3200" dirty="0" smtClean="0"/>
              <a:t>	A Protocol to amend the HNS Convention 	was adopted by an IMO Conference in 	2010 – HNS Protocol 2010</a:t>
            </a:r>
          </a:p>
          <a:p>
            <a:pPr algn="just"/>
            <a:endParaRPr lang="en-MY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RECEIVERS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520940" cy="49206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Port Authorities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smtClean="0"/>
              <a:t>Port </a:t>
            </a:r>
            <a:r>
              <a:rPr lang="en-US" sz="2800" dirty="0" err="1" smtClean="0"/>
              <a:t>Klang</a:t>
            </a:r>
            <a:r>
              <a:rPr lang="en-US" sz="2800" dirty="0" smtClean="0"/>
              <a:t> Authority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err="1" smtClean="0"/>
              <a:t>Kuantan</a:t>
            </a:r>
            <a:r>
              <a:rPr lang="en-US" sz="2800" dirty="0" smtClean="0"/>
              <a:t> Port Authority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smtClean="0"/>
              <a:t>Johor Port Authority</a:t>
            </a:r>
          </a:p>
          <a:p>
            <a:pPr marL="973836" lvl="4" indent="-457200">
              <a:buNone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hlinkClick r:id="rId3" action="ppaction://hlinkpres?slideindex=1&amp;slidetitle="/>
              </a:rPr>
              <a:t>Terminal </a:t>
            </a:r>
            <a:r>
              <a:rPr lang="en-US" sz="2800" dirty="0" smtClean="0"/>
              <a:t>facilities owner/operator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smtClean="0"/>
              <a:t>North Port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err="1" smtClean="0"/>
              <a:t>Westports</a:t>
            </a:r>
            <a:endParaRPr lang="en-US" sz="2800" dirty="0" smtClean="0"/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smtClean="0"/>
              <a:t>Johor Port </a:t>
            </a:r>
            <a:r>
              <a:rPr lang="en-US" sz="2800" dirty="0" err="1" smtClean="0"/>
              <a:t>Berhad</a:t>
            </a:r>
            <a:endParaRPr lang="en-US" sz="2800" dirty="0" smtClean="0"/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err="1" smtClean="0"/>
              <a:t>Kuantan</a:t>
            </a:r>
            <a:r>
              <a:rPr lang="en-US" sz="2800" dirty="0" smtClean="0"/>
              <a:t> Port Consortium </a:t>
            </a:r>
            <a:r>
              <a:rPr lang="en-US" sz="2800" dirty="0" err="1" smtClean="0"/>
              <a:t>Sdn</a:t>
            </a:r>
            <a:r>
              <a:rPr lang="en-US" sz="2800" dirty="0" smtClean="0"/>
              <a:t>. Bhd.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xmlns="" val="8616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principal RECEIVERS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166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Actual cargo owner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err="1" smtClean="0"/>
              <a:t>Felda</a:t>
            </a:r>
            <a:r>
              <a:rPr lang="en-US" sz="2800" dirty="0" smtClean="0"/>
              <a:t> storage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err="1" smtClean="0"/>
              <a:t>Petronas</a:t>
            </a:r>
            <a:endParaRPr lang="en-US" sz="2800" dirty="0" smtClean="0"/>
          </a:p>
          <a:p>
            <a:pPr marL="973836" lvl="4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Final receiver of HNS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smtClean="0"/>
              <a:t>Shell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sz="2800" dirty="0" smtClean="0"/>
              <a:t>Exxon Mobil</a:t>
            </a:r>
          </a:p>
        </p:txBody>
      </p:sp>
    </p:spTree>
    <p:extLst>
      <p:ext uri="{BB962C8B-B14F-4D97-AF65-F5344CB8AC3E}">
        <p14:creationId xmlns:p14="http://schemas.microsoft.com/office/powerpoint/2010/main" xmlns="" val="4917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file"/>
              </a:rPr>
              <a:t>Reporting form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LUMUT MARITIME TERMINAL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hlinkClick r:id="rId4" action="ppaction://hlinkfile"/>
              </a:rPr>
              <a:t>2010 REPORT</a:t>
            </a:r>
            <a:endParaRPr lang="en-US" sz="3200" dirty="0" smtClean="0"/>
          </a:p>
          <a:p>
            <a:pPr algn="ctr"/>
            <a:r>
              <a:rPr lang="en-US" sz="3200" dirty="0" smtClean="0">
                <a:hlinkClick r:id="rId5" action="ppaction://hlinkfile"/>
              </a:rPr>
              <a:t>LATEST : JAN - SEPT 2011</a:t>
            </a:r>
            <a:endParaRPr lang="en-US" sz="3200" dirty="0" smtClean="0"/>
          </a:p>
          <a:p>
            <a:pPr algn="ctr"/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xmlns="" val="2412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400" dirty="0" smtClean="0">
                <a:hlinkClick r:id="rId3" action="ppaction://hlinkfile"/>
              </a:rPr>
              <a:t>KUCHING PORT REPORTING FORM</a:t>
            </a:r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>
                <a:hlinkClick r:id="rId4" action="ppaction://hlinkfile"/>
              </a:rPr>
              <a:t>PPC REPORTING FORM</a:t>
            </a:r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>
                <a:hlinkClick r:id="rId5" action="ppaction://hlinkfile"/>
              </a:rPr>
              <a:t>KERTIH PORT SDN. BHD. REPORTING FORM</a:t>
            </a:r>
            <a:endParaRPr lang="en-US" sz="4400" dirty="0" smtClean="0"/>
          </a:p>
          <a:p>
            <a:pPr algn="ctr"/>
            <a:endParaRPr lang="en-MY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Scenario 1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00063" y="1071563"/>
            <a:ext cx="1000125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CARGO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63" y="1071563"/>
            <a:ext cx="121443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PHYSICAL RECEIVER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1052736"/>
            <a:ext cx="150018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DESIGNATED </a:t>
            </a:r>
            <a:r>
              <a:rPr lang="en-US" dirty="0" smtClean="0">
                <a:solidFill>
                  <a:schemeClr val="tx1"/>
                </a:solidFill>
              </a:rPr>
              <a:t>PRINCIPAL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2320" y="1052736"/>
            <a:ext cx="121443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LIABILITY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75" y="2284859"/>
            <a:ext cx="714375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2" name="Flowchart: Manual Operation 11"/>
          <p:cNvSpPr/>
          <p:nvPr/>
        </p:nvSpPr>
        <p:spPr>
          <a:xfrm>
            <a:off x="428625" y="2570609"/>
            <a:ext cx="1285875" cy="571500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HNS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857375" y="2427734"/>
            <a:ext cx="571500" cy="5000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2571750" y="2141984"/>
            <a:ext cx="1643063" cy="1071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Receiver based in State Party (port / terminal)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2132856"/>
            <a:ext cx="17145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Principal based in a State Party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08304" y="2132856"/>
            <a:ext cx="1571625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Principal </a:t>
            </a:r>
            <a:r>
              <a:rPr lang="en-US" dirty="0">
                <a:solidFill>
                  <a:schemeClr val="tx1"/>
                </a:solidFill>
              </a:rPr>
              <a:t>is liable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360540" y="2419176"/>
            <a:ext cx="571500" cy="5000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0" name="Oval 19"/>
          <p:cNvSpPr/>
          <p:nvPr/>
        </p:nvSpPr>
        <p:spPr>
          <a:xfrm>
            <a:off x="2195736" y="3429000"/>
            <a:ext cx="2232248" cy="13681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LUMUT MARITIME TERMINAL (LMT)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48064" y="3429000"/>
            <a:ext cx="1728192" cy="108012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PETRONAS DAGANGAN BHD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08304" y="3429000"/>
            <a:ext cx="1656184" cy="108012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PETRONAS DAGANGAN BHD 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Scenario 2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00063" y="1071563"/>
            <a:ext cx="1000125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CARGO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63" y="1071563"/>
            <a:ext cx="121443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PHYSICAL RECEIVER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38" y="1071563"/>
            <a:ext cx="150018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DESIGNATED </a:t>
            </a:r>
            <a:r>
              <a:rPr lang="en-US" dirty="0" smtClean="0">
                <a:solidFill>
                  <a:schemeClr val="tx1"/>
                </a:solidFill>
              </a:rPr>
              <a:t>PRINCIPAL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3813" y="1071563"/>
            <a:ext cx="121443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LIABILITY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375" y="2338958"/>
            <a:ext cx="714375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9" name="Flowchart: Manual Operation 18"/>
          <p:cNvSpPr/>
          <p:nvPr/>
        </p:nvSpPr>
        <p:spPr>
          <a:xfrm>
            <a:off x="428625" y="2624708"/>
            <a:ext cx="1285875" cy="612775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HNS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57375" y="2481833"/>
            <a:ext cx="571500" cy="5000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2571750" y="2124646"/>
            <a:ext cx="1643063" cy="1376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Receiver based in a State Party (port / terminal)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357688" y="2481833"/>
            <a:ext cx="642937" cy="5715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3" name="Rectangle 22"/>
          <p:cNvSpPr/>
          <p:nvPr/>
        </p:nvSpPr>
        <p:spPr>
          <a:xfrm>
            <a:off x="5072063" y="2124646"/>
            <a:ext cx="1714500" cy="1285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Principal </a:t>
            </a:r>
            <a:r>
              <a:rPr lang="en-US" dirty="0">
                <a:solidFill>
                  <a:schemeClr val="tx1"/>
                </a:solidFill>
              </a:rPr>
              <a:t>based in a non-State Party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52320" y="2132856"/>
            <a:ext cx="1500187" cy="1285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Agent (Physical Receiver)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11760" y="3645024"/>
            <a:ext cx="1872208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LMT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76056" y="3645024"/>
            <a:ext cx="1656184" cy="11521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X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64288" y="3573016"/>
            <a:ext cx="1800200" cy="13681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LMT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5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Scenario 3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00063" y="1071563"/>
            <a:ext cx="1000125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CARGO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63" y="1071563"/>
            <a:ext cx="121443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PHYSICAL RECEIVER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38" y="1071563"/>
            <a:ext cx="150018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DESIGNATED </a:t>
            </a:r>
            <a:r>
              <a:rPr lang="en-US" dirty="0" smtClean="0">
                <a:solidFill>
                  <a:schemeClr val="tx1"/>
                </a:solidFill>
              </a:rPr>
              <a:t>PRINCIPAL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3813" y="1071563"/>
            <a:ext cx="121443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LIABILITY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75" y="2289423"/>
            <a:ext cx="714375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2" name="Flowchart: Manual Operation 11"/>
          <p:cNvSpPr/>
          <p:nvPr/>
        </p:nvSpPr>
        <p:spPr>
          <a:xfrm>
            <a:off x="428625" y="2575173"/>
            <a:ext cx="1285875" cy="571500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LNG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857375" y="2432298"/>
            <a:ext cx="571500" cy="5000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2571750" y="2146548"/>
            <a:ext cx="1643063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Receiver based in a State Party (port/terminal)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2063" y="2146548"/>
            <a:ext cx="17145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LNG titleholder if there is agreement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9500" y="2146548"/>
            <a:ext cx="1571625" cy="1138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LNG titleholder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355976" y="2423740"/>
            <a:ext cx="642937" cy="5715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5" name="Oval 14"/>
          <p:cNvSpPr/>
          <p:nvPr/>
        </p:nvSpPr>
        <p:spPr>
          <a:xfrm>
            <a:off x="2483768" y="3645024"/>
            <a:ext cx="1872208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LMT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32040" y="3645024"/>
            <a:ext cx="1872208" cy="1296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MLNG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271792" y="3645024"/>
            <a:ext cx="1872208" cy="1224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MLNG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36296" y="5157192"/>
            <a:ext cx="1907704" cy="11521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LMT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6056" y="5229200"/>
            <a:ext cx="17145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If NO agreement</a:t>
            </a:r>
            <a:endParaRPr lang="en-MY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Scenario 4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00063" y="1071563"/>
            <a:ext cx="1000125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CARGO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63" y="1071563"/>
            <a:ext cx="121443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PHYSICAL RECEIVER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38" y="1071563"/>
            <a:ext cx="150018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DESIGNATED </a:t>
            </a:r>
            <a:r>
              <a:rPr lang="en-US" dirty="0" smtClean="0">
                <a:solidFill>
                  <a:schemeClr val="tx1"/>
                </a:solidFill>
              </a:rPr>
              <a:t>PRINCIPAL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3813" y="1071563"/>
            <a:ext cx="1214437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LIABILITY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375" y="2347168"/>
            <a:ext cx="714375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9" name="Flowchart: Manual Operation 18"/>
          <p:cNvSpPr/>
          <p:nvPr/>
        </p:nvSpPr>
        <p:spPr>
          <a:xfrm>
            <a:off x="428625" y="2632918"/>
            <a:ext cx="1285875" cy="612775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HNS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57375" y="2490043"/>
            <a:ext cx="571500" cy="5000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2571750" y="2132856"/>
            <a:ext cx="1643063" cy="1285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Receiver based in a non-State Party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357688" y="2490043"/>
            <a:ext cx="642937" cy="5715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3" name="Rectangle 22"/>
          <p:cNvSpPr/>
          <p:nvPr/>
        </p:nvSpPr>
        <p:spPr>
          <a:xfrm>
            <a:off x="5072063" y="2132856"/>
            <a:ext cx="1714500" cy="1285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Principal </a:t>
            </a:r>
            <a:r>
              <a:rPr lang="en-US" dirty="0">
                <a:solidFill>
                  <a:schemeClr val="tx1"/>
                </a:solidFill>
              </a:rPr>
              <a:t>based in S</a:t>
            </a:r>
            <a:r>
              <a:rPr lang="en-US" dirty="0" smtClean="0">
                <a:solidFill>
                  <a:schemeClr val="tx1"/>
                </a:solidFill>
              </a:rPr>
              <a:t>tate Party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00938" y="2132856"/>
            <a:ext cx="1500187" cy="1285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Convention does not apply :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No liability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11760" y="3789040"/>
            <a:ext cx="1944216" cy="11521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X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04048" y="3789040"/>
            <a:ext cx="1872208" cy="11521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PETRONAS DAGANGAN BERHAD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7271792" y="3789040"/>
            <a:ext cx="1872208" cy="11521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NOT APPLY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Hns</a:t>
            </a:r>
            <a:r>
              <a:rPr lang="en-US" smtClean="0"/>
              <a:t> incidents </a:t>
            </a:r>
            <a:r>
              <a:rPr lang="en-US" dirty="0" smtClean="0"/>
              <a:t>in </a:t>
            </a:r>
            <a:r>
              <a:rPr lang="en-US" dirty="0" err="1" smtClean="0"/>
              <a:t>malaysia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847"/>
                <a:gridCol w="1890145"/>
                <a:gridCol w="1254996"/>
                <a:gridCol w="1347576"/>
                <a:gridCol w="1080120"/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NO. </a:t>
                      </a:r>
                    </a:p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SHIP’S NAME</a:t>
                      </a:r>
                    </a:p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TYPE OF SPILL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LOCATION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INCIDENT CATEGORY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TOTAL SPILL</a:t>
                      </a:r>
                    </a:p>
                    <a:p>
                      <a:pPr algn="ctr"/>
                      <a:r>
                        <a:rPr lang="en-MY" dirty="0" smtClean="0"/>
                        <a:t>(MT)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Ing </a:t>
                      </a:r>
                      <a:r>
                        <a:rPr lang="en-MY" dirty="0" err="1" smtClean="0"/>
                        <a:t>Hua</a:t>
                      </a:r>
                      <a:r>
                        <a:rPr lang="en-MY" dirty="0" smtClean="0"/>
                        <a:t> Fu No.9</a:t>
                      </a:r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Chemical Herbicides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Wharf 7, </a:t>
                      </a:r>
                      <a:r>
                        <a:rPr lang="en-MY" dirty="0" err="1" smtClean="0"/>
                        <a:t>Southpoint</a:t>
                      </a:r>
                      <a:r>
                        <a:rPr lang="en-MY" dirty="0" smtClean="0"/>
                        <a:t>, Port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dirty="0" err="1" smtClean="0"/>
                        <a:t>Klang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18 October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Explosion and shipwrecked</a:t>
                      </a:r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4.41</a:t>
                      </a:r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MT </a:t>
                      </a:r>
                      <a:r>
                        <a:rPr lang="en-MY" dirty="0" err="1" smtClean="0"/>
                        <a:t>Formosaproduct</a:t>
                      </a:r>
                      <a:r>
                        <a:rPr lang="en-MY" dirty="0" smtClean="0"/>
                        <a:t> Brick</a:t>
                      </a:r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Naphtha</a:t>
                      </a:r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Tanjung Tuan, </a:t>
                      </a:r>
                      <a:r>
                        <a:rPr lang="en-MY" dirty="0" err="1" smtClean="0"/>
                        <a:t>Negeri</a:t>
                      </a:r>
                      <a:r>
                        <a:rPr lang="en-MY" dirty="0" smtClean="0"/>
                        <a:t> Sembilan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18 August 2009</a:t>
                      </a:r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Explosion</a:t>
                      </a:r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58,000 </a:t>
                      </a:r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51723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Resources from Department of Environmental (DOE)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Hns</a:t>
            </a:r>
            <a:r>
              <a:rPr lang="en-US" dirty="0" smtClean="0"/>
              <a:t> incidents</a:t>
            </a:r>
            <a:endParaRPr lang="en-M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560840" cy="531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MY" dirty="0" smtClean="0"/>
              <a:t>PURPOSE</a:t>
            </a:r>
            <a:endParaRPr lang="en-MY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625" y="908720"/>
            <a:ext cx="8196263" cy="559209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n-MY" sz="2800" dirty="0" smtClean="0"/>
              <a:t>The HNS Convention establishes a global liability regime for compensation to victims who suffer damages arising from the carriage of HNS.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en-MY" sz="2800" dirty="0" smtClean="0"/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n-MY" sz="2800" dirty="0" smtClean="0"/>
              <a:t>Two tier system of compensation: </a:t>
            </a:r>
          </a:p>
          <a:p>
            <a:pPr algn="just">
              <a:spcBef>
                <a:spcPts val="0"/>
              </a:spcBef>
            </a:pPr>
            <a:endParaRPr lang="en-MY" sz="2800" dirty="0" smtClean="0"/>
          </a:p>
          <a:p>
            <a:pPr algn="just">
              <a:spcBef>
                <a:spcPts val="0"/>
              </a:spcBef>
            </a:pPr>
            <a:r>
              <a:rPr lang="en-MY" sz="2800" dirty="0" smtClean="0"/>
              <a:t>		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043608" y="3429000"/>
          <a:ext cx="61206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450912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of compensation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1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722625" cy="331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9715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dirty="0" smtClean="0"/>
              <a:t>In 2007, the container ship MSC Napoli loaded with 42,000 tonnes of goods including HNS suffered structural failure at the entrance to the Channel. 103 containers fell into the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00138"/>
            <a:ext cx="8424936" cy="53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en-US" dirty="0" smtClean="0"/>
              <a:t>WEBSITES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920880" cy="3579849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>
                <a:hlinkClick r:id="rId3"/>
              </a:rPr>
              <a:t>www.hnsconvention.org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hlinkClick r:id="rId4"/>
              </a:rPr>
              <a:t>http://folk.uio.no/erikro/www/HNS/hns.html</a:t>
            </a:r>
            <a:endParaRPr lang="en-US" sz="3200" dirty="0" smtClean="0"/>
          </a:p>
          <a:p>
            <a:pPr algn="ctr"/>
            <a:endParaRPr lang="en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en-US" dirty="0" smtClean="0"/>
              <a:t>CONTACTS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hlinkClick r:id="rId3"/>
              </a:rPr>
              <a:t>hnsconvention@marine.gov.my</a:t>
            </a:r>
            <a:endParaRPr lang="en-US" sz="36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2400" u="sng" dirty="0" smtClean="0"/>
              <a:t>Phone No</a:t>
            </a:r>
            <a:r>
              <a:rPr lang="en-US" sz="2400" u="sng" dirty="0" smtClean="0"/>
              <a:t>.: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 err="1" smtClean="0"/>
              <a:t>Rina</a:t>
            </a:r>
            <a:r>
              <a:rPr lang="en-US" sz="2400" dirty="0" smtClean="0"/>
              <a:t> </a:t>
            </a:r>
            <a:r>
              <a:rPr lang="en-US" sz="2400" dirty="0" err="1" smtClean="0"/>
              <a:t>Maslina</a:t>
            </a:r>
            <a:r>
              <a:rPr lang="en-US" sz="2400" dirty="0" smtClean="0"/>
              <a:t> </a:t>
            </a:r>
            <a:r>
              <a:rPr lang="en-US" sz="2400" dirty="0" err="1" smtClean="0"/>
              <a:t>Binti</a:t>
            </a:r>
            <a:r>
              <a:rPr lang="en-US" sz="2400" dirty="0" smtClean="0"/>
              <a:t> </a:t>
            </a:r>
            <a:r>
              <a:rPr lang="en-US" sz="2400" dirty="0" err="1" smtClean="0"/>
              <a:t>Baharudin</a:t>
            </a:r>
            <a:r>
              <a:rPr lang="en-US" sz="2400" dirty="0" smtClean="0"/>
              <a:t>	03 – 3169 </a:t>
            </a:r>
            <a:r>
              <a:rPr lang="en-US" sz="2400" dirty="0" smtClean="0"/>
              <a:t>5234</a:t>
            </a:r>
            <a:endParaRPr lang="en-US" sz="2400" u="sng" dirty="0" smtClean="0"/>
          </a:p>
          <a:p>
            <a:pPr algn="ctr">
              <a:buAutoNum type="arabicPeriod"/>
            </a:pPr>
            <a:r>
              <a:rPr lang="en-US" sz="2400" dirty="0" err="1" smtClean="0"/>
              <a:t>Norhafisol</a:t>
            </a:r>
            <a:r>
              <a:rPr lang="en-US" sz="2400" dirty="0" smtClean="0"/>
              <a:t> Bin Omar		03 – 3346 7740</a:t>
            </a:r>
          </a:p>
          <a:p>
            <a:pPr algn="ctr">
              <a:buAutoNum type="arabicPeriod"/>
            </a:pPr>
            <a:r>
              <a:rPr lang="en-US" sz="2400" dirty="0" err="1" smtClean="0"/>
              <a:t>Hafizah</a:t>
            </a:r>
            <a:r>
              <a:rPr lang="en-US" sz="2400" dirty="0" smtClean="0"/>
              <a:t> </a:t>
            </a:r>
            <a:r>
              <a:rPr lang="en-US" sz="2400" dirty="0" err="1" smtClean="0"/>
              <a:t>Binti</a:t>
            </a:r>
            <a:r>
              <a:rPr lang="en-US" sz="2400" dirty="0" smtClean="0"/>
              <a:t> </a:t>
            </a:r>
            <a:r>
              <a:rPr lang="en-US" sz="2400" dirty="0" err="1" smtClean="0"/>
              <a:t>Meor</a:t>
            </a:r>
            <a:r>
              <a:rPr lang="en-US" sz="2400" dirty="0" smtClean="0"/>
              <a:t> </a:t>
            </a:r>
            <a:r>
              <a:rPr lang="en-US" sz="2400" dirty="0" err="1" smtClean="0"/>
              <a:t>Osman</a:t>
            </a:r>
            <a:r>
              <a:rPr lang="en-US" sz="2400" dirty="0" smtClean="0"/>
              <a:t>	03 – 3347 7739</a:t>
            </a:r>
          </a:p>
          <a:p>
            <a:pPr algn="ctr">
              <a:buAutoNum type="arabicPeriod"/>
            </a:pPr>
            <a:r>
              <a:rPr lang="en-US" sz="2400" dirty="0" err="1" smtClean="0"/>
              <a:t>Mohd</a:t>
            </a:r>
            <a:r>
              <a:rPr lang="en-US" sz="2400" dirty="0" smtClean="0"/>
              <a:t> </a:t>
            </a:r>
            <a:r>
              <a:rPr lang="en-US" sz="2400" dirty="0" err="1" smtClean="0"/>
              <a:t>Arma</a:t>
            </a:r>
            <a:r>
              <a:rPr lang="en-US" sz="2400" dirty="0" smtClean="0"/>
              <a:t> </a:t>
            </a:r>
            <a:r>
              <a:rPr lang="en-US" sz="2400" dirty="0" err="1" smtClean="0"/>
              <a:t>Noramin</a:t>
            </a:r>
            <a:r>
              <a:rPr lang="en-US" sz="2400" dirty="0" smtClean="0"/>
              <a:t>		03 – 3169 5169</a:t>
            </a:r>
          </a:p>
          <a:p>
            <a:pPr>
              <a:buAutoNum type="arabicPeriod"/>
            </a:pPr>
            <a:endParaRPr lang="en-US" sz="1200" dirty="0" smtClean="0"/>
          </a:p>
          <a:p>
            <a:pPr algn="ctr"/>
            <a:endParaRPr lang="en-MY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492896"/>
            <a:ext cx="4896544" cy="11262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8800" dirty="0" smtClean="0"/>
              <a:t>Thank you</a:t>
            </a:r>
            <a:endParaRPr lang="en-MY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hazardous noxious substances?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4056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/>
              <a:t>Defined under Article 1.5 of HNS Convention, as amended: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/>
              <a:t>		a) </a:t>
            </a:r>
            <a:r>
              <a:rPr lang="en-MY" sz="2600" dirty="0" smtClean="0">
                <a:hlinkClick r:id="rId3" action="ppaction://hlinkfile"/>
              </a:rPr>
              <a:t>oils (bulk) </a:t>
            </a:r>
            <a:r>
              <a:rPr lang="en-MY" sz="2600" dirty="0" smtClean="0"/>
              <a:t>– Annex 1 MARPOL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/>
              <a:t>		b) noxious liquid substances (bulk) </a:t>
            </a:r>
            <a:r>
              <a:rPr lang="en-MY" sz="2600" dirty="0" smtClean="0">
                <a:solidFill>
                  <a:srgbClr val="FF0000"/>
                </a:solidFill>
              </a:rPr>
              <a:t>Reg. 1.10 Annex II MARPOL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>
                <a:solidFill>
                  <a:srgbClr val="FF0000"/>
                </a:solidFill>
              </a:rPr>
              <a:t>		    (</a:t>
            </a:r>
            <a:r>
              <a:rPr lang="en-MY" sz="2600" dirty="0" err="1" smtClean="0">
                <a:solidFill>
                  <a:srgbClr val="FF0000"/>
                </a:solidFill>
              </a:rPr>
              <a:t>e.g</a:t>
            </a:r>
            <a:r>
              <a:rPr lang="en-MY" sz="2600" dirty="0" smtClean="0">
                <a:solidFill>
                  <a:srgbClr val="FF0000"/>
                </a:solidFill>
              </a:rPr>
              <a:t> : Acetic acid/Acrylic acid/Ammonium nitrate solution)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/>
              <a:t>		c) dangerous liquid substances (bulk) </a:t>
            </a:r>
            <a:r>
              <a:rPr lang="en-MY" sz="2600" dirty="0" smtClean="0">
                <a:solidFill>
                  <a:srgbClr val="FF0000"/>
                </a:solidFill>
              </a:rPr>
              <a:t>IBC Code Chapter 17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>
                <a:solidFill>
                  <a:srgbClr val="FF0000"/>
                </a:solidFill>
              </a:rPr>
              <a:t>		    (</a:t>
            </a:r>
            <a:r>
              <a:rPr lang="en-MY" sz="2600" dirty="0" err="1" smtClean="0">
                <a:solidFill>
                  <a:srgbClr val="FF0000"/>
                </a:solidFill>
              </a:rPr>
              <a:t>e.g</a:t>
            </a:r>
            <a:r>
              <a:rPr lang="en-MY" sz="2600" dirty="0" smtClean="0">
                <a:solidFill>
                  <a:srgbClr val="FF0000"/>
                </a:solidFill>
              </a:rPr>
              <a:t> : Turpentine/</a:t>
            </a:r>
            <a:r>
              <a:rPr lang="en-MY" sz="2600" dirty="0" err="1" smtClean="0">
                <a:solidFill>
                  <a:srgbClr val="FF0000"/>
                </a:solidFill>
              </a:rPr>
              <a:t>Xylenol</a:t>
            </a:r>
            <a:r>
              <a:rPr lang="en-MY" sz="2600" dirty="0" smtClean="0">
                <a:solidFill>
                  <a:srgbClr val="FF00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/>
              <a:t>		d) dangerous, hazardous and harmful substances, materials and 	     articles (packaged) </a:t>
            </a:r>
            <a:r>
              <a:rPr lang="en-MY" sz="2600" dirty="0" smtClean="0">
                <a:solidFill>
                  <a:srgbClr val="FF0000"/>
                </a:solidFill>
              </a:rPr>
              <a:t>IMDG Code (</a:t>
            </a:r>
            <a:r>
              <a:rPr lang="en-MY" sz="2600" dirty="0" err="1" smtClean="0">
                <a:solidFill>
                  <a:srgbClr val="FF0000"/>
                </a:solidFill>
              </a:rPr>
              <a:t>e.g</a:t>
            </a:r>
            <a:r>
              <a:rPr lang="en-MY" sz="2600" dirty="0" smtClean="0">
                <a:solidFill>
                  <a:srgbClr val="FF0000"/>
                </a:solidFill>
              </a:rPr>
              <a:t> : Class 1-9 except 7)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/>
              <a:t>		e) liquefied gases (bulk) </a:t>
            </a:r>
            <a:r>
              <a:rPr lang="en-MY" sz="2600" dirty="0" smtClean="0">
                <a:solidFill>
                  <a:srgbClr val="FF0000"/>
                </a:solidFill>
              </a:rPr>
              <a:t>IGC Code Chapter 19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>
                <a:solidFill>
                  <a:srgbClr val="FF0000"/>
                </a:solidFill>
              </a:rPr>
              <a:t>		    (</a:t>
            </a:r>
            <a:r>
              <a:rPr lang="en-MY" sz="2600" dirty="0" err="1" smtClean="0">
                <a:solidFill>
                  <a:srgbClr val="FF0000"/>
                </a:solidFill>
              </a:rPr>
              <a:t>e.g</a:t>
            </a:r>
            <a:r>
              <a:rPr lang="en-MY" sz="2600" dirty="0" smtClean="0">
                <a:solidFill>
                  <a:srgbClr val="FF0000"/>
                </a:solidFill>
              </a:rPr>
              <a:t> : Butane/LNG/LPG/Propylene)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/>
              <a:t>		f ) liquid substances (bulk) </a:t>
            </a:r>
            <a:r>
              <a:rPr lang="en-MY" sz="2600" dirty="0" smtClean="0">
                <a:solidFill>
                  <a:srgbClr val="FF0000"/>
                </a:solidFill>
              </a:rPr>
              <a:t>flashpoint not exceeding 60°C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>
                <a:solidFill>
                  <a:srgbClr val="FF0000"/>
                </a:solidFill>
              </a:rPr>
              <a:t>	              IBC Code (</a:t>
            </a:r>
            <a:r>
              <a:rPr lang="en-MY" sz="2600" dirty="0" err="1" smtClean="0">
                <a:solidFill>
                  <a:srgbClr val="FF0000"/>
                </a:solidFill>
              </a:rPr>
              <a:t>e.g</a:t>
            </a:r>
            <a:r>
              <a:rPr lang="en-MY" sz="2600" dirty="0" smtClean="0">
                <a:solidFill>
                  <a:srgbClr val="FF0000"/>
                </a:solidFill>
              </a:rPr>
              <a:t> : Methyl </a:t>
            </a:r>
            <a:r>
              <a:rPr lang="en-MY" sz="2600" dirty="0" err="1" smtClean="0">
                <a:solidFill>
                  <a:srgbClr val="FF0000"/>
                </a:solidFill>
              </a:rPr>
              <a:t>formate</a:t>
            </a:r>
            <a:r>
              <a:rPr lang="en-MY" sz="2600" dirty="0" smtClean="0">
                <a:solidFill>
                  <a:srgbClr val="FF00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600" dirty="0" smtClean="0"/>
              <a:t>		g) solid bulk </a:t>
            </a:r>
            <a:r>
              <a:rPr lang="en-MY" sz="2600" dirty="0" smtClean="0">
                <a:solidFill>
                  <a:srgbClr val="FF0000"/>
                </a:solidFill>
              </a:rPr>
              <a:t>IMSBC (</a:t>
            </a:r>
            <a:r>
              <a:rPr lang="en-MY" sz="2600" dirty="0" err="1" smtClean="0">
                <a:solidFill>
                  <a:srgbClr val="FF0000"/>
                </a:solidFill>
              </a:rPr>
              <a:t>e.g</a:t>
            </a:r>
            <a:r>
              <a:rPr lang="en-MY" sz="2600" dirty="0" smtClean="0">
                <a:solidFill>
                  <a:srgbClr val="FF0000"/>
                </a:solidFill>
              </a:rPr>
              <a:t> : Urea)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MY" sz="20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sz="4000" dirty="0" smtClean="0"/>
              <a:t>SCOPE OF CONVENTION</a:t>
            </a:r>
            <a:endParaRPr lang="en-MY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57224" y="1285875"/>
            <a:ext cx="7786742" cy="53578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MY" dirty="0" smtClean="0"/>
          </a:p>
          <a:p>
            <a:pPr>
              <a:buFont typeface="Arial" pitchFamily="34" charset="0"/>
              <a:buChar char="•"/>
            </a:pPr>
            <a:r>
              <a:rPr lang="en-MY" sz="2800" b="1" dirty="0" smtClean="0"/>
              <a:t>Covers a</a:t>
            </a:r>
            <a:r>
              <a:rPr lang="en-MY" sz="2800" dirty="0" smtClean="0"/>
              <a:t>ll sea-going ships carrying HNS </a:t>
            </a:r>
            <a:r>
              <a:rPr lang="en-MY" sz="2800" dirty="0" smtClean="0">
                <a:solidFill>
                  <a:srgbClr val="FFC000"/>
                </a:solidFill>
              </a:rPr>
              <a:t>to, from, within</a:t>
            </a:r>
            <a:r>
              <a:rPr lang="en-MY" sz="2800" dirty="0" smtClean="0"/>
              <a:t> Contracting States.</a:t>
            </a:r>
          </a:p>
          <a:p>
            <a:pPr>
              <a:buFont typeface="Arial" pitchFamily="34" charset="0"/>
              <a:buChar char="•"/>
            </a:pPr>
            <a:endParaRPr lang="en-MY" sz="2800" dirty="0" smtClean="0"/>
          </a:p>
          <a:p>
            <a:pPr>
              <a:buFont typeface="Arial" pitchFamily="34" charset="0"/>
              <a:buChar char="•"/>
            </a:pPr>
            <a:r>
              <a:rPr lang="en-MY" sz="2800" dirty="0" smtClean="0"/>
              <a:t>Apply to any damage in Malaysia, Malaysian Waters and Exclusive Economic Zone (EEZ).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sz="4000" dirty="0" smtClean="0"/>
              <a:t>SCOPE OF CONVENTION (cont.)</a:t>
            </a:r>
            <a:endParaRPr lang="en-MY" sz="40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5786454"/>
          </a:xfrm>
        </p:spPr>
        <p:txBody>
          <a:bodyPr>
            <a:normAutofit lnSpcReduction="10000"/>
          </a:bodyPr>
          <a:lstStyle/>
          <a:p>
            <a:r>
              <a:rPr lang="en-MY" sz="2800" dirty="0" smtClean="0"/>
              <a:t>Damages covered: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	a) Loss of </a:t>
            </a:r>
            <a:r>
              <a:rPr lang="en-MY" sz="2800" b="1" dirty="0" smtClean="0"/>
              <a:t>life/personal injury (on board/outside 	    	    the ship)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	b) Loss or damage to </a:t>
            </a:r>
            <a:r>
              <a:rPr lang="en-MY" sz="2800" b="1" dirty="0" smtClean="0"/>
              <a:t>property outside the ship, 		    including evacuation costs.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	c) Economic loss: Contamination (fishing/  	    	    </a:t>
            </a:r>
            <a:r>
              <a:rPr lang="en-MY" sz="2800" dirty="0" err="1" smtClean="0"/>
              <a:t>mariculture</a:t>
            </a:r>
            <a:r>
              <a:rPr lang="en-MY" sz="2800" dirty="0" smtClean="0"/>
              <a:t>/tourism)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		d) Preventive measure: </a:t>
            </a:r>
            <a:r>
              <a:rPr lang="en-US" sz="2800" dirty="0" smtClean="0">
                <a:solidFill>
                  <a:srgbClr val="FF0000"/>
                </a:solidFill>
              </a:rPr>
              <a:t>using boom to hold back 		    oil or slowing the contamination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		e) Reasonable measure of reinstatement of the  	      	    environment e.g. </a:t>
            </a:r>
            <a:r>
              <a:rPr lang="en-US" sz="2800" dirty="0" smtClean="0">
                <a:solidFill>
                  <a:srgbClr val="FF0000"/>
                </a:solidFill>
              </a:rPr>
              <a:t>replanting of mangroves</a:t>
            </a:r>
          </a:p>
          <a:p>
            <a:r>
              <a:rPr lang="en-US" sz="2800" dirty="0" smtClean="0"/>
              <a:t>		f) Clean up operations at sea and onshore</a:t>
            </a:r>
          </a:p>
          <a:p>
            <a:pPr>
              <a:buFont typeface="Wingdings 2" pitchFamily="18" charset="2"/>
              <a:buNone/>
            </a:pPr>
            <a:endParaRPr lang="en-MY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ENTRY INTO FORCE</a:t>
            </a:r>
            <a:endParaRPr lang="en-MY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4848652"/>
          </a:xfrm>
        </p:spPr>
        <p:txBody>
          <a:bodyPr>
            <a:noAutofit/>
          </a:bodyPr>
          <a:lstStyle/>
          <a:p>
            <a:r>
              <a:rPr lang="en-MY" sz="2800" dirty="0" smtClean="0"/>
              <a:t>	HNS Convention will come into force 18 months following the date when:</a:t>
            </a:r>
          </a:p>
          <a:p>
            <a:endParaRPr lang="en-MY" sz="2800" dirty="0" smtClean="0"/>
          </a:p>
          <a:p>
            <a:r>
              <a:rPr lang="en-MY" sz="2800" dirty="0" smtClean="0"/>
              <a:t>	a)	Ratified by 12 states, four of which have  no 	less than 2 million units of gross  tonnage.</a:t>
            </a:r>
          </a:p>
          <a:p>
            <a:endParaRPr lang="en-MY" sz="2800" dirty="0" smtClean="0"/>
          </a:p>
          <a:p>
            <a:r>
              <a:rPr lang="en-MY" sz="2800" dirty="0" smtClean="0"/>
              <a:t>	b)	The volume of </a:t>
            </a:r>
            <a:r>
              <a:rPr lang="en-MY" sz="2800" dirty="0" smtClean="0">
                <a:hlinkClick r:id="rId3" action="ppaction://hlinkpres?slideindex=1&amp;slidetitle="/>
              </a:rPr>
              <a:t>contributing cargo </a:t>
            </a:r>
            <a:r>
              <a:rPr lang="en-MY" sz="2800" dirty="0" smtClean="0"/>
              <a:t>for the 	General Account must be at least 40 million 	tonnes.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MY" dirty="0" smtClean="0"/>
              <a:t>TIER 1 </a:t>
            </a:r>
            <a:br>
              <a:rPr lang="en-MY" dirty="0" smtClean="0"/>
            </a:br>
            <a:r>
              <a:rPr lang="en-MY" dirty="0" smtClean="0"/>
              <a:t>SHIPOWNER’S LIABILITY &amp; INSURANCE</a:t>
            </a:r>
            <a:endParaRPr lang="en-MY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800" dirty="0" err="1" smtClean="0"/>
              <a:t>Shipowner</a:t>
            </a:r>
            <a:r>
              <a:rPr lang="en-US" sz="2800" dirty="0" smtClean="0"/>
              <a:t> is liable for damaged caused by HNS at any time.</a:t>
            </a:r>
            <a:endParaRPr lang="en-MY" sz="2800" dirty="0" smtClean="0"/>
          </a:p>
          <a:p>
            <a:pPr algn="just">
              <a:buFont typeface="Arial" pitchFamily="34" charset="0"/>
              <a:buChar char="•"/>
            </a:pPr>
            <a:r>
              <a:rPr lang="en-MY" sz="2800" dirty="0" smtClean="0"/>
              <a:t>Strict liability: Shipowner is liable even he is not at fault in an HNS incident</a:t>
            </a:r>
          </a:p>
          <a:p>
            <a:pPr algn="just">
              <a:buFont typeface="Arial" pitchFamily="34" charset="0"/>
              <a:buChar char="•"/>
            </a:pPr>
            <a:r>
              <a:rPr lang="en-MY" sz="2800" dirty="0" smtClean="0"/>
              <a:t>Excludes acts of war, negligence or wrongful acts of public authorities, third parties or shippers of HNS.</a:t>
            </a:r>
          </a:p>
          <a:p>
            <a:pPr>
              <a:buFont typeface="Arial" pitchFamily="34" charset="0"/>
              <a:buChar char="•"/>
            </a:pPr>
            <a:r>
              <a:rPr lang="en-MY" sz="2800" dirty="0" smtClean="0"/>
              <a:t>Compulsory insurance: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	- Approved insurers and certificates</a:t>
            </a:r>
          </a:p>
          <a:p>
            <a:pPr>
              <a:buFont typeface="Wingdings 2" pitchFamily="18" charset="2"/>
              <a:buNone/>
            </a:pPr>
            <a:r>
              <a:rPr lang="en-MY" sz="2800" dirty="0" smtClean="0"/>
              <a:t>		</a:t>
            </a:r>
            <a:r>
              <a:rPr lang="en-US" sz="2800" dirty="0" smtClean="0"/>
              <a:t>- Examples: P&amp;I</a:t>
            </a:r>
            <a:endParaRPr lang="en-MY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TIER 1(A) – LIMITS OF LIABILITY (BULK)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3877746"/>
              </p:ext>
            </p:extLst>
          </p:nvPr>
        </p:nvGraphicFramePr>
        <p:xfrm>
          <a:off x="971600" y="1412776"/>
          <a:ext cx="7358064" cy="318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32"/>
                <a:gridCol w="3679032"/>
              </a:tblGrid>
              <a:tr h="7464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Tonnage</a:t>
                      </a:r>
                      <a:endParaRPr lang="en-MY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Limit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of Liability</a:t>
                      </a:r>
                      <a:endParaRPr lang="en-MY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64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Up to 2,000 GRT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 million SDR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6443">
                <a:tc>
                  <a:txBody>
                    <a:bodyPr/>
                    <a:lstStyle/>
                    <a:p>
                      <a:r>
                        <a:rPr lang="en-US" sz="2800" smtClean="0"/>
                        <a:t>2,001 </a:t>
                      </a:r>
                      <a:r>
                        <a:rPr lang="en-US" sz="2800" dirty="0" smtClean="0"/>
                        <a:t>– 50,000 GRT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1,500 SDR per ton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8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More than 50,000</a:t>
                      </a:r>
                      <a:r>
                        <a:rPr lang="en-US" sz="2800" baseline="0" dirty="0" smtClean="0"/>
                        <a:t> GRT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360 SDR per ton</a:t>
                      </a:r>
                      <a:endParaRPr lang="en-MY" sz="2800" dirty="0"/>
                    </a:p>
                  </a:txBody>
                  <a:tcPr marL="91439" marR="914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1" name="TextBox 4"/>
          <p:cNvSpPr txBox="1">
            <a:spLocks noChangeArrowheads="1"/>
          </p:cNvSpPr>
          <p:nvPr/>
        </p:nvSpPr>
        <p:spPr bwMode="auto">
          <a:xfrm>
            <a:off x="1071562" y="5301208"/>
            <a:ext cx="6524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Note: Shipowner’s Maximum Limit is 100 million SDR </a:t>
            </a:r>
            <a:endParaRPr lang="en-M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2609</TotalTime>
  <Words>964</Words>
  <Application>Microsoft Office PowerPoint</Application>
  <PresentationFormat>On-screen Show (4:3)</PresentationFormat>
  <Paragraphs>300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Angles</vt:lpstr>
      <vt:lpstr>The International Convention on Liability and Compensation for Damage in Connection with the Carriage of hazardous and noxious substances by Sea, 1996  (HNS Convention) </vt:lpstr>
      <vt:lpstr>background</vt:lpstr>
      <vt:lpstr>PURPOSE</vt:lpstr>
      <vt:lpstr>What are hazardous noxious substances?</vt:lpstr>
      <vt:lpstr> SCOPE OF CONVENTION</vt:lpstr>
      <vt:lpstr> SCOPE OF CONVENTION (cont.)</vt:lpstr>
      <vt:lpstr> ENTRY INTO FORCE</vt:lpstr>
      <vt:lpstr>TIER 1  SHIPOWNER’S LIABILITY &amp; INSURANCE</vt:lpstr>
      <vt:lpstr>TIER 1(A) – LIMITS OF LIABILITY (BULK)</vt:lpstr>
      <vt:lpstr>TIER 1(B) – LIMITS OF LIABILITY (PACKAGED)</vt:lpstr>
      <vt:lpstr>Example of SHIPOWNER’S LIABILITY UNDER TIER 1</vt:lpstr>
      <vt:lpstr> TIER 2 – HNS FUND</vt:lpstr>
      <vt:lpstr> TIER 2 – HNS FUND</vt:lpstr>
      <vt:lpstr> TIER 2 –HNS FUND (cont.)</vt:lpstr>
      <vt:lpstr>Example of calculation (tier 2) WHEN it IS ACTIVATED</vt:lpstr>
      <vt:lpstr> HNS FUND ACCOUNTS</vt:lpstr>
      <vt:lpstr>How much compensation will be available?</vt:lpstr>
      <vt:lpstr>Reporting requirements Tier 2</vt:lpstr>
      <vt:lpstr>Slide 19</vt:lpstr>
      <vt:lpstr>PHYSICAL RECEIVERS</vt:lpstr>
      <vt:lpstr>principal RECEIVERS</vt:lpstr>
      <vt:lpstr>Reporting form</vt:lpstr>
      <vt:lpstr>Slide 23</vt:lpstr>
      <vt:lpstr>Scenario 1</vt:lpstr>
      <vt:lpstr>Scenario 2</vt:lpstr>
      <vt:lpstr>Scenario 3</vt:lpstr>
      <vt:lpstr>Scenario 4</vt:lpstr>
      <vt:lpstr>Hns incidents in malaysia</vt:lpstr>
      <vt:lpstr>Hns incidents</vt:lpstr>
      <vt:lpstr>Slide 30</vt:lpstr>
      <vt:lpstr>Slide 31</vt:lpstr>
      <vt:lpstr>WEBSITES</vt:lpstr>
      <vt:lpstr>CONTACTS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Convention on Liability and Compensation for Damage in Connection with the Carriage of hazardous and noxious substances by Sea  (HNS Convention)</dc:title>
  <dc:creator>admin</dc:creator>
  <cp:lastModifiedBy>Hafisol</cp:lastModifiedBy>
  <cp:revision>277</cp:revision>
  <dcterms:created xsi:type="dcterms:W3CDTF">2011-09-07T01:37:05Z</dcterms:created>
  <dcterms:modified xsi:type="dcterms:W3CDTF">2012-02-26T14:47:51Z</dcterms:modified>
</cp:coreProperties>
</file>