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2"/>
  </p:notesMasterIdLst>
  <p:sldIdLst>
    <p:sldId id="268" r:id="rId3"/>
    <p:sldId id="269" r:id="rId4"/>
    <p:sldId id="351" r:id="rId5"/>
    <p:sldId id="335" r:id="rId6"/>
    <p:sldId id="336" r:id="rId7"/>
    <p:sldId id="329" r:id="rId8"/>
    <p:sldId id="337" r:id="rId9"/>
    <p:sldId id="333" r:id="rId10"/>
    <p:sldId id="338" r:id="rId11"/>
    <p:sldId id="331" r:id="rId12"/>
    <p:sldId id="345" r:id="rId13"/>
    <p:sldId id="343" r:id="rId14"/>
    <p:sldId id="344" r:id="rId15"/>
    <p:sldId id="332" r:id="rId16"/>
    <p:sldId id="348" r:id="rId17"/>
    <p:sldId id="349" r:id="rId18"/>
    <p:sldId id="350" r:id="rId19"/>
    <p:sldId id="282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21A747-C6B7-44F1-9A53-0594A6A9B30C}" type="doc">
      <dgm:prSet loTypeId="urn:microsoft.com/office/officeart/2005/8/layout/chevron1" loCatId="process" qsTypeId="urn:microsoft.com/office/officeart/2005/8/quickstyle/3d1" qsCatId="3D" csTypeId="urn:microsoft.com/office/officeart/2005/8/colors/accent2_2" csCatId="accent2" phldr="1"/>
      <dgm:spPr/>
    </dgm:pt>
    <dgm:pt modelId="{3734A187-9EF8-4DBB-AB36-7955D6F60DA5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050" b="1" dirty="0" smtClean="0">
              <a:solidFill>
                <a:schemeClr val="tx1"/>
              </a:solidFill>
              <a:latin typeface="Arial Black" panose="020B0A04020102020204" pitchFamily="34" charset="0"/>
            </a:rPr>
            <a:t>RBA &amp; LICENSING</a:t>
          </a:r>
          <a:endParaRPr lang="en-US" sz="105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5536FB63-22B2-4169-BCE8-E8E0EB16AA2E}" type="par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2055F0B4-741C-4684-BBAE-C0FC6A35D776}" type="sib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C48100E7-0E24-45D1-84A7-C5A9972E5BFD}" type="pres">
      <dgm:prSet presAssocID="{B821A747-C6B7-44F1-9A53-0594A6A9B30C}" presName="Name0" presStyleCnt="0">
        <dgm:presLayoutVars>
          <dgm:dir/>
          <dgm:animLvl val="lvl"/>
          <dgm:resizeHandles val="exact"/>
        </dgm:presLayoutVars>
      </dgm:prSet>
      <dgm:spPr/>
    </dgm:pt>
    <dgm:pt modelId="{CF5442E1-EE97-4D37-B04E-528B1FE631EF}" type="pres">
      <dgm:prSet presAssocID="{3734A187-9EF8-4DBB-AB36-7955D6F60DA5}" presName="parTxOnly" presStyleLbl="node1" presStyleIdx="0" presStyleCnt="1" custLinFactNeighborX="-610" custLinFactNeighborY="315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88619D-3B9E-4F99-B932-F9777E578836}" type="presOf" srcId="{B821A747-C6B7-44F1-9A53-0594A6A9B30C}" destId="{C48100E7-0E24-45D1-84A7-C5A9972E5BFD}" srcOrd="0" destOrd="0" presId="urn:microsoft.com/office/officeart/2005/8/layout/chevron1"/>
    <dgm:cxn modelId="{8E9D6AC1-6B80-4428-B298-0CEE36E50101}" srcId="{B821A747-C6B7-44F1-9A53-0594A6A9B30C}" destId="{3734A187-9EF8-4DBB-AB36-7955D6F60DA5}" srcOrd="0" destOrd="0" parTransId="{5536FB63-22B2-4169-BCE8-E8E0EB16AA2E}" sibTransId="{2055F0B4-741C-4684-BBAE-C0FC6A35D776}"/>
    <dgm:cxn modelId="{FB7764D1-2693-4055-B69B-7BB9933172FD}" type="presOf" srcId="{3734A187-9EF8-4DBB-AB36-7955D6F60DA5}" destId="{CF5442E1-EE97-4D37-B04E-528B1FE631EF}" srcOrd="0" destOrd="0" presId="urn:microsoft.com/office/officeart/2005/8/layout/chevron1"/>
    <dgm:cxn modelId="{83742B7F-D88C-44ED-BCE9-9F324C48C9DB}" type="presParOf" srcId="{C48100E7-0E24-45D1-84A7-C5A9972E5BFD}" destId="{CF5442E1-EE97-4D37-B04E-528B1FE631E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21A747-C6B7-44F1-9A53-0594A6A9B30C}" type="doc">
      <dgm:prSet loTypeId="urn:microsoft.com/office/officeart/2005/8/layout/chevron1" loCatId="process" qsTypeId="urn:microsoft.com/office/officeart/2005/8/quickstyle/3d1" qsCatId="3D" csTypeId="urn:microsoft.com/office/officeart/2005/8/colors/accent2_2" csCatId="accent2" phldr="1"/>
      <dgm:spPr/>
    </dgm:pt>
    <dgm:pt modelId="{3734A187-9EF8-4DBB-AB36-7955D6F60DA5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050" b="1" dirty="0" smtClean="0">
              <a:solidFill>
                <a:schemeClr val="tx1"/>
              </a:solidFill>
              <a:latin typeface="Arial Black" panose="020B0A04020102020204" pitchFamily="34" charset="0"/>
            </a:rPr>
            <a:t>CARGO</a:t>
          </a:r>
          <a:endParaRPr lang="en-US" sz="105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5536FB63-22B2-4169-BCE8-E8E0EB16AA2E}" type="par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2055F0B4-741C-4684-BBAE-C0FC6A35D776}" type="sib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C48100E7-0E24-45D1-84A7-C5A9972E5BFD}" type="pres">
      <dgm:prSet presAssocID="{B821A747-C6B7-44F1-9A53-0594A6A9B30C}" presName="Name0" presStyleCnt="0">
        <dgm:presLayoutVars>
          <dgm:dir/>
          <dgm:animLvl val="lvl"/>
          <dgm:resizeHandles val="exact"/>
        </dgm:presLayoutVars>
      </dgm:prSet>
      <dgm:spPr/>
    </dgm:pt>
    <dgm:pt modelId="{CF5442E1-EE97-4D37-B04E-528B1FE631EF}" type="pres">
      <dgm:prSet presAssocID="{3734A187-9EF8-4DBB-AB36-7955D6F60DA5}" presName="parTxOnly" presStyleLbl="node1" presStyleIdx="0" presStyleCnt="1" custLinFactNeighborX="6598" custLinFactNeighborY="66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3C4189-99BF-4723-AC1A-675391C3438C}" type="presOf" srcId="{B821A747-C6B7-44F1-9A53-0594A6A9B30C}" destId="{C48100E7-0E24-45D1-84A7-C5A9972E5BFD}" srcOrd="0" destOrd="0" presId="urn:microsoft.com/office/officeart/2005/8/layout/chevron1"/>
    <dgm:cxn modelId="{8E9D6AC1-6B80-4428-B298-0CEE36E50101}" srcId="{B821A747-C6B7-44F1-9A53-0594A6A9B30C}" destId="{3734A187-9EF8-4DBB-AB36-7955D6F60DA5}" srcOrd="0" destOrd="0" parTransId="{5536FB63-22B2-4169-BCE8-E8E0EB16AA2E}" sibTransId="{2055F0B4-741C-4684-BBAE-C0FC6A35D776}"/>
    <dgm:cxn modelId="{62A46D0B-2A9A-45A7-97AD-10F51E7E4689}" type="presOf" srcId="{3734A187-9EF8-4DBB-AB36-7955D6F60DA5}" destId="{CF5442E1-EE97-4D37-B04E-528B1FE631EF}" srcOrd="0" destOrd="0" presId="urn:microsoft.com/office/officeart/2005/8/layout/chevron1"/>
    <dgm:cxn modelId="{70A14837-F4D7-432B-B736-6B05E1FD71E6}" type="presParOf" srcId="{C48100E7-0E24-45D1-84A7-C5A9972E5BFD}" destId="{CF5442E1-EE97-4D37-B04E-528B1FE631E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821A747-C6B7-44F1-9A53-0594A6A9B30C}" type="doc">
      <dgm:prSet loTypeId="urn:microsoft.com/office/officeart/2005/8/layout/chevron1" loCatId="process" qsTypeId="urn:microsoft.com/office/officeart/2005/8/quickstyle/3d1" qsCatId="3D" csTypeId="urn:microsoft.com/office/officeart/2005/8/colors/accent2_2" csCatId="accent2" phldr="1"/>
      <dgm:spPr/>
    </dgm:pt>
    <dgm:pt modelId="{3734A187-9EF8-4DBB-AB36-7955D6F60DA5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050" b="1" dirty="0" smtClean="0">
              <a:solidFill>
                <a:schemeClr val="tx1"/>
              </a:solidFill>
              <a:latin typeface="Arial Black" panose="020B0A04020102020204" pitchFamily="34" charset="0"/>
            </a:rPr>
            <a:t>RMS</a:t>
          </a:r>
          <a:endParaRPr lang="en-US" sz="105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5536FB63-22B2-4169-BCE8-E8E0EB16AA2E}" type="par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2055F0B4-741C-4684-BBAE-C0FC6A35D776}" type="sib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C48100E7-0E24-45D1-84A7-C5A9972E5BFD}" type="pres">
      <dgm:prSet presAssocID="{B821A747-C6B7-44F1-9A53-0594A6A9B30C}" presName="Name0" presStyleCnt="0">
        <dgm:presLayoutVars>
          <dgm:dir/>
          <dgm:animLvl val="lvl"/>
          <dgm:resizeHandles val="exact"/>
        </dgm:presLayoutVars>
      </dgm:prSet>
      <dgm:spPr/>
    </dgm:pt>
    <dgm:pt modelId="{CF5442E1-EE97-4D37-B04E-528B1FE631EF}" type="pres">
      <dgm:prSet presAssocID="{3734A187-9EF8-4DBB-AB36-7955D6F60DA5}" presName="parTxOnly" presStyleLbl="node1" presStyleIdx="0" presStyleCnt="1" custLinFactNeighborX="0" custLinFactNeighborY="-117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9D6AC1-6B80-4428-B298-0CEE36E50101}" srcId="{B821A747-C6B7-44F1-9A53-0594A6A9B30C}" destId="{3734A187-9EF8-4DBB-AB36-7955D6F60DA5}" srcOrd="0" destOrd="0" parTransId="{5536FB63-22B2-4169-BCE8-E8E0EB16AA2E}" sibTransId="{2055F0B4-741C-4684-BBAE-C0FC6A35D776}"/>
    <dgm:cxn modelId="{D2139022-4C5D-49E4-867B-D75891384884}" type="presOf" srcId="{3734A187-9EF8-4DBB-AB36-7955D6F60DA5}" destId="{CF5442E1-EE97-4D37-B04E-528B1FE631EF}" srcOrd="0" destOrd="0" presId="urn:microsoft.com/office/officeart/2005/8/layout/chevron1"/>
    <dgm:cxn modelId="{5F65997D-555F-4B17-A667-0C9983496C8A}" type="presOf" srcId="{B821A747-C6B7-44F1-9A53-0594A6A9B30C}" destId="{C48100E7-0E24-45D1-84A7-C5A9972E5BFD}" srcOrd="0" destOrd="0" presId="urn:microsoft.com/office/officeart/2005/8/layout/chevron1"/>
    <dgm:cxn modelId="{24C76B81-055F-4847-A01F-F4534D0AE12F}" type="presParOf" srcId="{C48100E7-0E24-45D1-84A7-C5A9972E5BFD}" destId="{CF5442E1-EE97-4D37-B04E-528B1FE631E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821A747-C6B7-44F1-9A53-0594A6A9B30C}" type="doc">
      <dgm:prSet loTypeId="urn:microsoft.com/office/officeart/2005/8/layout/chevron1" loCatId="process" qsTypeId="urn:microsoft.com/office/officeart/2005/8/quickstyle/3d1" qsCatId="3D" csTypeId="urn:microsoft.com/office/officeart/2005/8/colors/accent2_2" csCatId="accent2" phldr="1"/>
      <dgm:spPr/>
    </dgm:pt>
    <dgm:pt modelId="{3734A187-9EF8-4DBB-AB36-7955D6F60DA5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050" b="1" dirty="0" smtClean="0">
              <a:solidFill>
                <a:schemeClr val="tx1"/>
              </a:solidFill>
              <a:latin typeface="Arial Black" panose="020B0A04020102020204" pitchFamily="34" charset="0"/>
            </a:rPr>
            <a:t>DECLARATION</a:t>
          </a:r>
          <a:endParaRPr lang="en-US" sz="105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5536FB63-22B2-4169-BCE8-E8E0EB16AA2E}" type="par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2055F0B4-741C-4684-BBAE-C0FC6A35D776}" type="sib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C48100E7-0E24-45D1-84A7-C5A9972E5BFD}" type="pres">
      <dgm:prSet presAssocID="{B821A747-C6B7-44F1-9A53-0594A6A9B30C}" presName="Name0" presStyleCnt="0">
        <dgm:presLayoutVars>
          <dgm:dir/>
          <dgm:animLvl val="lvl"/>
          <dgm:resizeHandles val="exact"/>
        </dgm:presLayoutVars>
      </dgm:prSet>
      <dgm:spPr/>
    </dgm:pt>
    <dgm:pt modelId="{CF5442E1-EE97-4D37-B04E-528B1FE631EF}" type="pres">
      <dgm:prSet presAssocID="{3734A187-9EF8-4DBB-AB36-7955D6F60DA5}" presName="parTxOnly" presStyleLbl="node1" presStyleIdx="0" presStyleCnt="1" custLinFactNeighborX="12157" custLinFactNeighborY="-1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9D6AC1-6B80-4428-B298-0CEE36E50101}" srcId="{B821A747-C6B7-44F1-9A53-0594A6A9B30C}" destId="{3734A187-9EF8-4DBB-AB36-7955D6F60DA5}" srcOrd="0" destOrd="0" parTransId="{5536FB63-22B2-4169-BCE8-E8E0EB16AA2E}" sibTransId="{2055F0B4-741C-4684-BBAE-C0FC6A35D776}"/>
    <dgm:cxn modelId="{35680217-41F2-4C5F-AE86-168C63235762}" type="presOf" srcId="{B821A747-C6B7-44F1-9A53-0594A6A9B30C}" destId="{C48100E7-0E24-45D1-84A7-C5A9972E5BFD}" srcOrd="0" destOrd="0" presId="urn:microsoft.com/office/officeart/2005/8/layout/chevron1"/>
    <dgm:cxn modelId="{DF9FE0C1-693C-4C19-B4CE-48223296511E}" type="presOf" srcId="{3734A187-9EF8-4DBB-AB36-7955D6F60DA5}" destId="{CF5442E1-EE97-4D37-B04E-528B1FE631EF}" srcOrd="0" destOrd="0" presId="urn:microsoft.com/office/officeart/2005/8/layout/chevron1"/>
    <dgm:cxn modelId="{CC7B290C-F479-4D45-BD99-7458E0F28A50}" type="presParOf" srcId="{C48100E7-0E24-45D1-84A7-C5A9972E5BFD}" destId="{CF5442E1-EE97-4D37-B04E-528B1FE631E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821A747-C6B7-44F1-9A53-0594A6A9B30C}" type="doc">
      <dgm:prSet loTypeId="urn:microsoft.com/office/officeart/2005/8/layout/chevron1" loCatId="process" qsTypeId="urn:microsoft.com/office/officeart/2005/8/quickstyle/3d1" qsCatId="3D" csTypeId="urn:microsoft.com/office/officeart/2005/8/colors/accent2_2" csCatId="accent2" phldr="1"/>
      <dgm:spPr/>
    </dgm:pt>
    <dgm:pt modelId="{3734A187-9EF8-4DBB-AB36-7955D6F60DA5}">
      <dgm:prSet phldrT="[Text]" custT="1"/>
      <dgm:spPr/>
      <dgm:t>
        <a:bodyPr/>
        <a:lstStyle/>
        <a:p>
          <a:endParaRPr lang="en-US" sz="105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5536FB63-22B2-4169-BCE8-E8E0EB16AA2E}" type="par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2055F0B4-741C-4684-BBAE-C0FC6A35D776}" type="sib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C48100E7-0E24-45D1-84A7-C5A9972E5BFD}" type="pres">
      <dgm:prSet presAssocID="{B821A747-C6B7-44F1-9A53-0594A6A9B30C}" presName="Name0" presStyleCnt="0">
        <dgm:presLayoutVars>
          <dgm:dir/>
          <dgm:animLvl val="lvl"/>
          <dgm:resizeHandles val="exact"/>
        </dgm:presLayoutVars>
      </dgm:prSet>
      <dgm:spPr/>
    </dgm:pt>
    <dgm:pt modelId="{CF5442E1-EE97-4D37-B04E-528B1FE631EF}" type="pres">
      <dgm:prSet presAssocID="{3734A187-9EF8-4DBB-AB36-7955D6F60DA5}" presName="parTxOnly" presStyleLbl="node1" presStyleIdx="0" presStyleCnt="1" custAng="10800000" custLinFactNeighborX="1710" custLinFactNeighborY="-2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9D6AC1-6B80-4428-B298-0CEE36E50101}" srcId="{B821A747-C6B7-44F1-9A53-0594A6A9B30C}" destId="{3734A187-9EF8-4DBB-AB36-7955D6F60DA5}" srcOrd="0" destOrd="0" parTransId="{5536FB63-22B2-4169-BCE8-E8E0EB16AA2E}" sibTransId="{2055F0B4-741C-4684-BBAE-C0FC6A35D776}"/>
    <dgm:cxn modelId="{7A7D37C3-778F-4DE0-AF2D-118BBEA261EE}" type="presOf" srcId="{3734A187-9EF8-4DBB-AB36-7955D6F60DA5}" destId="{CF5442E1-EE97-4D37-B04E-528B1FE631EF}" srcOrd="0" destOrd="0" presId="urn:microsoft.com/office/officeart/2005/8/layout/chevron1"/>
    <dgm:cxn modelId="{822B868E-AB56-4ABE-8BCA-A42AB2F8FE48}" type="presOf" srcId="{B821A747-C6B7-44F1-9A53-0594A6A9B30C}" destId="{C48100E7-0E24-45D1-84A7-C5A9972E5BFD}" srcOrd="0" destOrd="0" presId="urn:microsoft.com/office/officeart/2005/8/layout/chevron1"/>
    <dgm:cxn modelId="{25680015-F7A7-4075-BB50-61261A47F0B5}" type="presParOf" srcId="{C48100E7-0E24-45D1-84A7-C5A9972E5BFD}" destId="{CF5442E1-EE97-4D37-B04E-528B1FE631E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821A747-C6B7-44F1-9A53-0594A6A9B30C}" type="doc">
      <dgm:prSet loTypeId="urn:microsoft.com/office/officeart/2005/8/layout/chevron1" loCatId="process" qsTypeId="urn:microsoft.com/office/officeart/2005/8/quickstyle/3d1" qsCatId="3D" csTypeId="urn:microsoft.com/office/officeart/2005/8/colors/accent2_2" csCatId="accent2" phldr="1"/>
      <dgm:spPr/>
    </dgm:pt>
    <dgm:pt modelId="{3734A187-9EF8-4DBB-AB36-7955D6F60DA5}">
      <dgm:prSet phldrT="[Text]" custT="1"/>
      <dgm:spPr/>
      <dgm:t>
        <a:bodyPr/>
        <a:lstStyle/>
        <a:p>
          <a:endParaRPr lang="en-US" sz="105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5536FB63-22B2-4169-BCE8-E8E0EB16AA2E}" type="par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2055F0B4-741C-4684-BBAE-C0FC6A35D776}" type="sib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C48100E7-0E24-45D1-84A7-C5A9972E5BFD}" type="pres">
      <dgm:prSet presAssocID="{B821A747-C6B7-44F1-9A53-0594A6A9B30C}" presName="Name0" presStyleCnt="0">
        <dgm:presLayoutVars>
          <dgm:dir/>
          <dgm:animLvl val="lvl"/>
          <dgm:resizeHandles val="exact"/>
        </dgm:presLayoutVars>
      </dgm:prSet>
      <dgm:spPr/>
    </dgm:pt>
    <dgm:pt modelId="{CF5442E1-EE97-4D37-B04E-528B1FE631EF}" type="pres">
      <dgm:prSet presAssocID="{3734A187-9EF8-4DBB-AB36-7955D6F60DA5}" presName="parTxOnly" presStyleLbl="node1" presStyleIdx="0" presStyleCnt="1" custAng="10800000" custLinFactNeighborX="1710" custLinFactNeighborY="-2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F815DD-8E9F-4D40-BFCC-3665914AF569}" type="presOf" srcId="{B821A747-C6B7-44F1-9A53-0594A6A9B30C}" destId="{C48100E7-0E24-45D1-84A7-C5A9972E5BFD}" srcOrd="0" destOrd="0" presId="urn:microsoft.com/office/officeart/2005/8/layout/chevron1"/>
    <dgm:cxn modelId="{8E9D6AC1-6B80-4428-B298-0CEE36E50101}" srcId="{B821A747-C6B7-44F1-9A53-0594A6A9B30C}" destId="{3734A187-9EF8-4DBB-AB36-7955D6F60DA5}" srcOrd="0" destOrd="0" parTransId="{5536FB63-22B2-4169-BCE8-E8E0EB16AA2E}" sibTransId="{2055F0B4-741C-4684-BBAE-C0FC6A35D776}"/>
    <dgm:cxn modelId="{4830C45D-608A-4B52-A0A3-9607162D2D0B}" type="presOf" srcId="{3734A187-9EF8-4DBB-AB36-7955D6F60DA5}" destId="{CF5442E1-EE97-4D37-B04E-528B1FE631EF}" srcOrd="0" destOrd="0" presId="urn:microsoft.com/office/officeart/2005/8/layout/chevron1"/>
    <dgm:cxn modelId="{1A187380-D568-409C-B3EA-CAE08BBA39AB}" type="presParOf" srcId="{C48100E7-0E24-45D1-84A7-C5A9972E5BFD}" destId="{CF5442E1-EE97-4D37-B04E-528B1FE631E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821A747-C6B7-44F1-9A53-0594A6A9B30C}" type="doc">
      <dgm:prSet loTypeId="urn:microsoft.com/office/officeart/2005/8/layout/chevron1" loCatId="process" qsTypeId="urn:microsoft.com/office/officeart/2005/8/quickstyle/3d1" qsCatId="3D" csTypeId="urn:microsoft.com/office/officeart/2005/8/colors/accent2_2" csCatId="accent2" phldr="1"/>
      <dgm:spPr/>
    </dgm:pt>
    <dgm:pt modelId="{3734A187-9EF8-4DBB-AB36-7955D6F60DA5}">
      <dgm:prSet phldrT="[Text]" custT="1"/>
      <dgm:spPr/>
      <dgm:t>
        <a:bodyPr/>
        <a:lstStyle/>
        <a:p>
          <a:endParaRPr lang="en-US" sz="105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5536FB63-22B2-4169-BCE8-E8E0EB16AA2E}" type="par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2055F0B4-741C-4684-BBAE-C0FC6A35D776}" type="sib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C48100E7-0E24-45D1-84A7-C5A9972E5BFD}" type="pres">
      <dgm:prSet presAssocID="{B821A747-C6B7-44F1-9A53-0594A6A9B30C}" presName="Name0" presStyleCnt="0">
        <dgm:presLayoutVars>
          <dgm:dir/>
          <dgm:animLvl val="lvl"/>
          <dgm:resizeHandles val="exact"/>
        </dgm:presLayoutVars>
      </dgm:prSet>
      <dgm:spPr/>
    </dgm:pt>
    <dgm:pt modelId="{CF5442E1-EE97-4D37-B04E-528B1FE631EF}" type="pres">
      <dgm:prSet presAssocID="{3734A187-9EF8-4DBB-AB36-7955D6F60DA5}" presName="parTxOnly" presStyleLbl="node1" presStyleIdx="0" presStyleCnt="1" custAng="10800000" custLinFactNeighborX="1710" custLinFactNeighborY="-2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F1D21C-4B11-4162-9DB6-B31537F4E4A9}" type="presOf" srcId="{3734A187-9EF8-4DBB-AB36-7955D6F60DA5}" destId="{CF5442E1-EE97-4D37-B04E-528B1FE631EF}" srcOrd="0" destOrd="0" presId="urn:microsoft.com/office/officeart/2005/8/layout/chevron1"/>
    <dgm:cxn modelId="{8E9D6AC1-6B80-4428-B298-0CEE36E50101}" srcId="{B821A747-C6B7-44F1-9A53-0594A6A9B30C}" destId="{3734A187-9EF8-4DBB-AB36-7955D6F60DA5}" srcOrd="0" destOrd="0" parTransId="{5536FB63-22B2-4169-BCE8-E8E0EB16AA2E}" sibTransId="{2055F0B4-741C-4684-BBAE-C0FC6A35D776}"/>
    <dgm:cxn modelId="{6FF69967-D1A1-424B-BEB8-9E1DC0711FB8}" type="presOf" srcId="{B821A747-C6B7-44F1-9A53-0594A6A9B30C}" destId="{C48100E7-0E24-45D1-84A7-C5A9972E5BFD}" srcOrd="0" destOrd="0" presId="urn:microsoft.com/office/officeart/2005/8/layout/chevron1"/>
    <dgm:cxn modelId="{3B774A16-578C-411F-9E2B-AED4D368FF83}" type="presParOf" srcId="{C48100E7-0E24-45D1-84A7-C5A9972E5BFD}" destId="{CF5442E1-EE97-4D37-B04E-528B1FE631E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821A747-C6B7-44F1-9A53-0594A6A9B30C}" type="doc">
      <dgm:prSet loTypeId="urn:microsoft.com/office/officeart/2005/8/layout/chevron1" loCatId="process" qsTypeId="urn:microsoft.com/office/officeart/2005/8/quickstyle/3d1" qsCatId="3D" csTypeId="urn:microsoft.com/office/officeart/2005/8/colors/accent2_2" csCatId="accent2" phldr="1"/>
      <dgm:spPr/>
    </dgm:pt>
    <dgm:pt modelId="{3734A187-9EF8-4DBB-AB36-7955D6F60DA5}">
      <dgm:prSet phldrT="[Text]" custT="1"/>
      <dgm:spPr/>
      <dgm:t>
        <a:bodyPr/>
        <a:lstStyle/>
        <a:p>
          <a:endParaRPr lang="en-US" sz="105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5536FB63-22B2-4169-BCE8-E8E0EB16AA2E}" type="par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2055F0B4-741C-4684-BBAE-C0FC6A35D776}" type="sib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C48100E7-0E24-45D1-84A7-C5A9972E5BFD}" type="pres">
      <dgm:prSet presAssocID="{B821A747-C6B7-44F1-9A53-0594A6A9B30C}" presName="Name0" presStyleCnt="0">
        <dgm:presLayoutVars>
          <dgm:dir/>
          <dgm:animLvl val="lvl"/>
          <dgm:resizeHandles val="exact"/>
        </dgm:presLayoutVars>
      </dgm:prSet>
      <dgm:spPr/>
    </dgm:pt>
    <dgm:pt modelId="{CF5442E1-EE97-4D37-B04E-528B1FE631EF}" type="pres">
      <dgm:prSet presAssocID="{3734A187-9EF8-4DBB-AB36-7955D6F60DA5}" presName="parTxOnly" presStyleLbl="node1" presStyleIdx="0" presStyleCnt="1" custAng="10800000" custLinFactNeighborX="1710" custLinFactNeighborY="-2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D7A849-9FAF-4F67-A3D3-7468033D5C9A}" type="presOf" srcId="{B821A747-C6B7-44F1-9A53-0594A6A9B30C}" destId="{C48100E7-0E24-45D1-84A7-C5A9972E5BFD}" srcOrd="0" destOrd="0" presId="urn:microsoft.com/office/officeart/2005/8/layout/chevron1"/>
    <dgm:cxn modelId="{8E9D6AC1-6B80-4428-B298-0CEE36E50101}" srcId="{B821A747-C6B7-44F1-9A53-0594A6A9B30C}" destId="{3734A187-9EF8-4DBB-AB36-7955D6F60DA5}" srcOrd="0" destOrd="0" parTransId="{5536FB63-22B2-4169-BCE8-E8E0EB16AA2E}" sibTransId="{2055F0B4-741C-4684-BBAE-C0FC6A35D776}"/>
    <dgm:cxn modelId="{59BE50D7-E640-4C2F-9D2B-A798DE6DF4E5}" type="presOf" srcId="{3734A187-9EF8-4DBB-AB36-7955D6F60DA5}" destId="{CF5442E1-EE97-4D37-B04E-528B1FE631EF}" srcOrd="0" destOrd="0" presId="urn:microsoft.com/office/officeart/2005/8/layout/chevron1"/>
    <dgm:cxn modelId="{ADFFFE83-E5E9-446C-9426-64114427D88A}" type="presParOf" srcId="{C48100E7-0E24-45D1-84A7-C5A9972E5BFD}" destId="{CF5442E1-EE97-4D37-B04E-528B1FE631E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821A747-C6B7-44F1-9A53-0594A6A9B30C}" type="doc">
      <dgm:prSet loTypeId="urn:microsoft.com/office/officeart/2005/8/layout/chevron1" loCatId="process" qsTypeId="urn:microsoft.com/office/officeart/2005/8/quickstyle/3d1" qsCatId="3D" csTypeId="urn:microsoft.com/office/officeart/2005/8/colors/accent2_2" csCatId="accent2" phldr="1"/>
      <dgm:spPr/>
    </dgm:pt>
    <dgm:pt modelId="{3734A187-9EF8-4DBB-AB36-7955D6F60DA5}">
      <dgm:prSet phldrT="[Text]" custT="1"/>
      <dgm:spPr/>
      <dgm:t>
        <a:bodyPr/>
        <a:lstStyle/>
        <a:p>
          <a:endParaRPr lang="en-US" sz="105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5536FB63-22B2-4169-BCE8-E8E0EB16AA2E}" type="par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2055F0B4-741C-4684-BBAE-C0FC6A35D776}" type="sib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C48100E7-0E24-45D1-84A7-C5A9972E5BFD}" type="pres">
      <dgm:prSet presAssocID="{B821A747-C6B7-44F1-9A53-0594A6A9B30C}" presName="Name0" presStyleCnt="0">
        <dgm:presLayoutVars>
          <dgm:dir/>
          <dgm:animLvl val="lvl"/>
          <dgm:resizeHandles val="exact"/>
        </dgm:presLayoutVars>
      </dgm:prSet>
      <dgm:spPr/>
    </dgm:pt>
    <dgm:pt modelId="{CF5442E1-EE97-4D37-B04E-528B1FE631EF}" type="pres">
      <dgm:prSet presAssocID="{3734A187-9EF8-4DBB-AB36-7955D6F60DA5}" presName="parTxOnly" presStyleLbl="node1" presStyleIdx="0" presStyleCnt="1" custAng="10800000" custLinFactNeighborX="1710" custLinFactNeighborY="-2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9D6AC1-6B80-4428-B298-0CEE36E50101}" srcId="{B821A747-C6B7-44F1-9A53-0594A6A9B30C}" destId="{3734A187-9EF8-4DBB-AB36-7955D6F60DA5}" srcOrd="0" destOrd="0" parTransId="{5536FB63-22B2-4169-BCE8-E8E0EB16AA2E}" sibTransId="{2055F0B4-741C-4684-BBAE-C0FC6A35D776}"/>
    <dgm:cxn modelId="{29FD1EB8-E306-4F64-B568-38CEF0AD4498}" type="presOf" srcId="{3734A187-9EF8-4DBB-AB36-7955D6F60DA5}" destId="{CF5442E1-EE97-4D37-B04E-528B1FE631EF}" srcOrd="0" destOrd="0" presId="urn:microsoft.com/office/officeart/2005/8/layout/chevron1"/>
    <dgm:cxn modelId="{7B19F44A-FAF0-44F3-B916-8CDCA84338B4}" type="presOf" srcId="{B821A747-C6B7-44F1-9A53-0594A6A9B30C}" destId="{C48100E7-0E24-45D1-84A7-C5A9972E5BFD}" srcOrd="0" destOrd="0" presId="urn:microsoft.com/office/officeart/2005/8/layout/chevron1"/>
    <dgm:cxn modelId="{482607F5-B690-4734-86AC-A3ACAD024BEF}" type="presParOf" srcId="{C48100E7-0E24-45D1-84A7-C5A9972E5BFD}" destId="{CF5442E1-EE97-4D37-B04E-528B1FE631E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21A747-C6B7-44F1-9A53-0594A6A9B30C}" type="doc">
      <dgm:prSet loTypeId="urn:microsoft.com/office/officeart/2005/8/layout/chevron1" loCatId="process" qsTypeId="urn:microsoft.com/office/officeart/2005/8/quickstyle/3d1" qsCatId="3D" csTypeId="urn:microsoft.com/office/officeart/2005/8/colors/accent2_2" csCatId="accent2" phldr="1"/>
      <dgm:spPr/>
    </dgm:pt>
    <dgm:pt modelId="{3734A187-9EF8-4DBB-AB36-7955D6F60DA5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050" b="1" dirty="0" smtClean="0">
              <a:solidFill>
                <a:schemeClr val="tx1"/>
              </a:solidFill>
              <a:latin typeface="Arial Black" panose="020B0A04020102020204" pitchFamily="34" charset="0"/>
            </a:rPr>
            <a:t>CARGO</a:t>
          </a:r>
          <a:endParaRPr lang="en-US" sz="105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5536FB63-22B2-4169-BCE8-E8E0EB16AA2E}" type="par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2055F0B4-741C-4684-BBAE-C0FC6A35D776}" type="sib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C48100E7-0E24-45D1-84A7-C5A9972E5BFD}" type="pres">
      <dgm:prSet presAssocID="{B821A747-C6B7-44F1-9A53-0594A6A9B30C}" presName="Name0" presStyleCnt="0">
        <dgm:presLayoutVars>
          <dgm:dir/>
          <dgm:animLvl val="lvl"/>
          <dgm:resizeHandles val="exact"/>
        </dgm:presLayoutVars>
      </dgm:prSet>
      <dgm:spPr/>
    </dgm:pt>
    <dgm:pt modelId="{CF5442E1-EE97-4D37-B04E-528B1FE631EF}" type="pres">
      <dgm:prSet presAssocID="{3734A187-9EF8-4DBB-AB36-7955D6F60DA5}" presName="parTxOnly" presStyleLbl="node1" presStyleIdx="0" presStyleCnt="1" custLinFactNeighborX="71150" custLinFactNeighborY="-90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9D6AC1-6B80-4428-B298-0CEE36E50101}" srcId="{B821A747-C6B7-44F1-9A53-0594A6A9B30C}" destId="{3734A187-9EF8-4DBB-AB36-7955D6F60DA5}" srcOrd="0" destOrd="0" parTransId="{5536FB63-22B2-4169-BCE8-E8E0EB16AA2E}" sibTransId="{2055F0B4-741C-4684-BBAE-C0FC6A35D776}"/>
    <dgm:cxn modelId="{1C2080A2-A217-415B-8A08-4B4367B4BC9F}" type="presOf" srcId="{3734A187-9EF8-4DBB-AB36-7955D6F60DA5}" destId="{CF5442E1-EE97-4D37-B04E-528B1FE631EF}" srcOrd="0" destOrd="0" presId="urn:microsoft.com/office/officeart/2005/8/layout/chevron1"/>
    <dgm:cxn modelId="{2921A404-13CB-4D8F-92B3-E5F8082FB5B1}" type="presOf" srcId="{B821A747-C6B7-44F1-9A53-0594A6A9B30C}" destId="{C48100E7-0E24-45D1-84A7-C5A9972E5BFD}" srcOrd="0" destOrd="0" presId="urn:microsoft.com/office/officeart/2005/8/layout/chevron1"/>
    <dgm:cxn modelId="{A0F4E148-7721-4B2F-93C9-D99EC4D5E822}" type="presParOf" srcId="{C48100E7-0E24-45D1-84A7-C5A9972E5BFD}" destId="{CF5442E1-EE97-4D37-B04E-528B1FE631E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21A747-C6B7-44F1-9A53-0594A6A9B30C}" type="doc">
      <dgm:prSet loTypeId="urn:microsoft.com/office/officeart/2005/8/layout/chevron1" loCatId="process" qsTypeId="urn:microsoft.com/office/officeart/2005/8/quickstyle/3d1" qsCatId="3D" csTypeId="urn:microsoft.com/office/officeart/2005/8/colors/accent2_2" csCatId="accent2" phldr="1"/>
      <dgm:spPr/>
    </dgm:pt>
    <dgm:pt modelId="{3734A187-9EF8-4DBB-AB36-7955D6F60DA5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050" b="1" dirty="0" smtClean="0">
              <a:solidFill>
                <a:schemeClr val="tx1"/>
              </a:solidFill>
              <a:latin typeface="Arial Black" panose="020B0A04020102020204" pitchFamily="34" charset="0"/>
            </a:rPr>
            <a:t>RMS</a:t>
          </a:r>
          <a:endParaRPr lang="en-US" sz="105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5536FB63-22B2-4169-BCE8-E8E0EB16AA2E}" type="par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2055F0B4-741C-4684-BBAE-C0FC6A35D776}" type="sib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C48100E7-0E24-45D1-84A7-C5A9972E5BFD}" type="pres">
      <dgm:prSet presAssocID="{B821A747-C6B7-44F1-9A53-0594A6A9B30C}" presName="Name0" presStyleCnt="0">
        <dgm:presLayoutVars>
          <dgm:dir/>
          <dgm:animLvl val="lvl"/>
          <dgm:resizeHandles val="exact"/>
        </dgm:presLayoutVars>
      </dgm:prSet>
      <dgm:spPr/>
    </dgm:pt>
    <dgm:pt modelId="{CF5442E1-EE97-4D37-B04E-528B1FE631EF}" type="pres">
      <dgm:prSet presAssocID="{3734A187-9EF8-4DBB-AB36-7955D6F60DA5}" presName="parTxOnly" presStyleLbl="node1" presStyleIdx="0" presStyleCnt="1" custLinFactY="-7902" custLinFactNeighborX="-1137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9D6AC1-6B80-4428-B298-0CEE36E50101}" srcId="{B821A747-C6B7-44F1-9A53-0594A6A9B30C}" destId="{3734A187-9EF8-4DBB-AB36-7955D6F60DA5}" srcOrd="0" destOrd="0" parTransId="{5536FB63-22B2-4169-BCE8-E8E0EB16AA2E}" sibTransId="{2055F0B4-741C-4684-BBAE-C0FC6A35D776}"/>
    <dgm:cxn modelId="{61613511-E2C0-4734-BB59-2DC60B185C63}" type="presOf" srcId="{3734A187-9EF8-4DBB-AB36-7955D6F60DA5}" destId="{CF5442E1-EE97-4D37-B04E-528B1FE631EF}" srcOrd="0" destOrd="0" presId="urn:microsoft.com/office/officeart/2005/8/layout/chevron1"/>
    <dgm:cxn modelId="{5355565F-68B1-4030-B8EB-A985C948302B}" type="presOf" srcId="{B821A747-C6B7-44F1-9A53-0594A6A9B30C}" destId="{C48100E7-0E24-45D1-84A7-C5A9972E5BFD}" srcOrd="0" destOrd="0" presId="urn:microsoft.com/office/officeart/2005/8/layout/chevron1"/>
    <dgm:cxn modelId="{9C1BA13C-8803-4D96-A64A-824661A9172D}" type="presParOf" srcId="{C48100E7-0E24-45D1-84A7-C5A9972E5BFD}" destId="{CF5442E1-EE97-4D37-B04E-528B1FE631E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21A747-C6B7-44F1-9A53-0594A6A9B30C}" type="doc">
      <dgm:prSet loTypeId="urn:microsoft.com/office/officeart/2005/8/layout/chevron1" loCatId="process" qsTypeId="urn:microsoft.com/office/officeart/2005/8/quickstyle/3d1" qsCatId="3D" csTypeId="urn:microsoft.com/office/officeart/2005/8/colors/accent2_2" csCatId="accent2" phldr="1"/>
      <dgm:spPr/>
    </dgm:pt>
    <dgm:pt modelId="{3734A187-9EF8-4DBB-AB36-7955D6F60DA5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050" b="1" dirty="0" smtClean="0">
              <a:solidFill>
                <a:schemeClr val="tx1"/>
              </a:solidFill>
              <a:latin typeface="Arial Black" panose="020B0A04020102020204" pitchFamily="34" charset="0"/>
            </a:rPr>
            <a:t>DECLARATION</a:t>
          </a:r>
          <a:endParaRPr lang="en-US" sz="105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5536FB63-22B2-4169-BCE8-E8E0EB16AA2E}" type="par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2055F0B4-741C-4684-BBAE-C0FC6A35D776}" type="sib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C48100E7-0E24-45D1-84A7-C5A9972E5BFD}" type="pres">
      <dgm:prSet presAssocID="{B821A747-C6B7-44F1-9A53-0594A6A9B30C}" presName="Name0" presStyleCnt="0">
        <dgm:presLayoutVars>
          <dgm:dir/>
          <dgm:animLvl val="lvl"/>
          <dgm:resizeHandles val="exact"/>
        </dgm:presLayoutVars>
      </dgm:prSet>
      <dgm:spPr/>
    </dgm:pt>
    <dgm:pt modelId="{CF5442E1-EE97-4D37-B04E-528B1FE631EF}" type="pres">
      <dgm:prSet presAssocID="{3734A187-9EF8-4DBB-AB36-7955D6F60DA5}" presName="parTxOnly" presStyleLbl="node1" presStyleIdx="0" presStyleCnt="1" custLinFactNeighborX="-45030" custLinFactNeighborY="153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69D8B0-991A-4407-9AA7-2A88513131C1}" type="presOf" srcId="{B821A747-C6B7-44F1-9A53-0594A6A9B30C}" destId="{C48100E7-0E24-45D1-84A7-C5A9972E5BFD}" srcOrd="0" destOrd="0" presId="urn:microsoft.com/office/officeart/2005/8/layout/chevron1"/>
    <dgm:cxn modelId="{8E9D6AC1-6B80-4428-B298-0CEE36E50101}" srcId="{B821A747-C6B7-44F1-9A53-0594A6A9B30C}" destId="{3734A187-9EF8-4DBB-AB36-7955D6F60DA5}" srcOrd="0" destOrd="0" parTransId="{5536FB63-22B2-4169-BCE8-E8E0EB16AA2E}" sibTransId="{2055F0B4-741C-4684-BBAE-C0FC6A35D776}"/>
    <dgm:cxn modelId="{E9CDAA87-6BBE-4485-A342-688EB077B53A}" type="presOf" srcId="{3734A187-9EF8-4DBB-AB36-7955D6F60DA5}" destId="{CF5442E1-EE97-4D37-B04E-528B1FE631EF}" srcOrd="0" destOrd="0" presId="urn:microsoft.com/office/officeart/2005/8/layout/chevron1"/>
    <dgm:cxn modelId="{7CB74DE4-9C6F-4C1C-9144-0B8F6ADF073D}" type="presParOf" srcId="{C48100E7-0E24-45D1-84A7-C5A9972E5BFD}" destId="{CF5442E1-EE97-4D37-B04E-528B1FE631E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21A747-C6B7-44F1-9A53-0594A6A9B30C}" type="doc">
      <dgm:prSet loTypeId="urn:microsoft.com/office/officeart/2005/8/layout/chevron1" loCatId="process" qsTypeId="urn:microsoft.com/office/officeart/2005/8/quickstyle/3d1" qsCatId="3D" csTypeId="urn:microsoft.com/office/officeart/2005/8/colors/accent2_2" csCatId="accent2" phldr="1"/>
      <dgm:spPr/>
    </dgm:pt>
    <dgm:pt modelId="{3734A187-9EF8-4DBB-AB36-7955D6F60DA5}">
      <dgm:prSet phldrT="[Text]" custT="1"/>
      <dgm:spPr/>
      <dgm:t>
        <a:bodyPr/>
        <a:lstStyle/>
        <a:p>
          <a:endParaRPr lang="en-US" sz="105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5536FB63-22B2-4169-BCE8-E8E0EB16AA2E}" type="par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2055F0B4-741C-4684-BBAE-C0FC6A35D776}" type="sib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C48100E7-0E24-45D1-84A7-C5A9972E5BFD}" type="pres">
      <dgm:prSet presAssocID="{B821A747-C6B7-44F1-9A53-0594A6A9B30C}" presName="Name0" presStyleCnt="0">
        <dgm:presLayoutVars>
          <dgm:dir/>
          <dgm:animLvl val="lvl"/>
          <dgm:resizeHandles val="exact"/>
        </dgm:presLayoutVars>
      </dgm:prSet>
      <dgm:spPr/>
    </dgm:pt>
    <dgm:pt modelId="{CF5442E1-EE97-4D37-B04E-528B1FE631EF}" type="pres">
      <dgm:prSet presAssocID="{3734A187-9EF8-4DBB-AB36-7955D6F60DA5}" presName="parTxOnly" presStyleLbl="node1" presStyleIdx="0" presStyleCnt="1" custAng="10800000" custLinFactNeighborX="1710" custLinFactNeighborY="-2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91DCEF-D2E6-4A08-B444-A8FB65D0A402}" type="presOf" srcId="{B821A747-C6B7-44F1-9A53-0594A6A9B30C}" destId="{C48100E7-0E24-45D1-84A7-C5A9972E5BFD}" srcOrd="0" destOrd="0" presId="urn:microsoft.com/office/officeart/2005/8/layout/chevron1"/>
    <dgm:cxn modelId="{8E9D6AC1-6B80-4428-B298-0CEE36E50101}" srcId="{B821A747-C6B7-44F1-9A53-0594A6A9B30C}" destId="{3734A187-9EF8-4DBB-AB36-7955D6F60DA5}" srcOrd="0" destOrd="0" parTransId="{5536FB63-22B2-4169-BCE8-E8E0EB16AA2E}" sibTransId="{2055F0B4-741C-4684-BBAE-C0FC6A35D776}"/>
    <dgm:cxn modelId="{78F1D2B5-1EE2-4D6A-9878-AE6EBF07F7B4}" type="presOf" srcId="{3734A187-9EF8-4DBB-AB36-7955D6F60DA5}" destId="{CF5442E1-EE97-4D37-B04E-528B1FE631EF}" srcOrd="0" destOrd="0" presId="urn:microsoft.com/office/officeart/2005/8/layout/chevron1"/>
    <dgm:cxn modelId="{D6155A19-65ED-472E-94C3-F883182DAD99}" type="presParOf" srcId="{C48100E7-0E24-45D1-84A7-C5A9972E5BFD}" destId="{CF5442E1-EE97-4D37-B04E-528B1FE631E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21A747-C6B7-44F1-9A53-0594A6A9B30C}" type="doc">
      <dgm:prSet loTypeId="urn:microsoft.com/office/officeart/2005/8/layout/chevron1" loCatId="process" qsTypeId="urn:microsoft.com/office/officeart/2005/8/quickstyle/3d1" qsCatId="3D" csTypeId="urn:microsoft.com/office/officeart/2005/8/colors/accent2_2" csCatId="accent2" phldr="1"/>
      <dgm:spPr/>
    </dgm:pt>
    <dgm:pt modelId="{3734A187-9EF8-4DBB-AB36-7955D6F60DA5}">
      <dgm:prSet phldrT="[Text]" custT="1"/>
      <dgm:spPr/>
      <dgm:t>
        <a:bodyPr/>
        <a:lstStyle/>
        <a:p>
          <a:endParaRPr lang="en-US" sz="105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5536FB63-22B2-4169-BCE8-E8E0EB16AA2E}" type="par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2055F0B4-741C-4684-BBAE-C0FC6A35D776}" type="sib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C48100E7-0E24-45D1-84A7-C5A9972E5BFD}" type="pres">
      <dgm:prSet presAssocID="{B821A747-C6B7-44F1-9A53-0594A6A9B30C}" presName="Name0" presStyleCnt="0">
        <dgm:presLayoutVars>
          <dgm:dir/>
          <dgm:animLvl val="lvl"/>
          <dgm:resizeHandles val="exact"/>
        </dgm:presLayoutVars>
      </dgm:prSet>
      <dgm:spPr/>
    </dgm:pt>
    <dgm:pt modelId="{CF5442E1-EE97-4D37-B04E-528B1FE631EF}" type="pres">
      <dgm:prSet presAssocID="{3734A187-9EF8-4DBB-AB36-7955D6F60DA5}" presName="parTxOnly" presStyleLbl="node1" presStyleIdx="0" presStyleCnt="1" custAng="10800000" custLinFactNeighborX="1710" custLinFactNeighborY="-2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9D6AC1-6B80-4428-B298-0CEE36E50101}" srcId="{B821A747-C6B7-44F1-9A53-0594A6A9B30C}" destId="{3734A187-9EF8-4DBB-AB36-7955D6F60DA5}" srcOrd="0" destOrd="0" parTransId="{5536FB63-22B2-4169-BCE8-E8E0EB16AA2E}" sibTransId="{2055F0B4-741C-4684-BBAE-C0FC6A35D776}"/>
    <dgm:cxn modelId="{228DE45A-E8BA-40D5-B9F8-C625B4827CD6}" type="presOf" srcId="{3734A187-9EF8-4DBB-AB36-7955D6F60DA5}" destId="{CF5442E1-EE97-4D37-B04E-528B1FE631EF}" srcOrd="0" destOrd="0" presId="urn:microsoft.com/office/officeart/2005/8/layout/chevron1"/>
    <dgm:cxn modelId="{2CB83C40-C62D-416B-A487-316CB6ADF813}" type="presOf" srcId="{B821A747-C6B7-44F1-9A53-0594A6A9B30C}" destId="{C48100E7-0E24-45D1-84A7-C5A9972E5BFD}" srcOrd="0" destOrd="0" presId="urn:microsoft.com/office/officeart/2005/8/layout/chevron1"/>
    <dgm:cxn modelId="{C6301DB1-C2CC-4C1A-8085-B6FBA5371BA8}" type="presParOf" srcId="{C48100E7-0E24-45D1-84A7-C5A9972E5BFD}" destId="{CF5442E1-EE97-4D37-B04E-528B1FE631E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21A747-C6B7-44F1-9A53-0594A6A9B30C}" type="doc">
      <dgm:prSet loTypeId="urn:microsoft.com/office/officeart/2005/8/layout/chevron1" loCatId="process" qsTypeId="urn:microsoft.com/office/officeart/2005/8/quickstyle/3d1" qsCatId="3D" csTypeId="urn:microsoft.com/office/officeart/2005/8/colors/accent2_2" csCatId="accent2" phldr="1"/>
      <dgm:spPr/>
    </dgm:pt>
    <dgm:pt modelId="{3734A187-9EF8-4DBB-AB36-7955D6F60DA5}">
      <dgm:prSet phldrT="[Text]" custT="1"/>
      <dgm:spPr/>
      <dgm:t>
        <a:bodyPr/>
        <a:lstStyle/>
        <a:p>
          <a:endParaRPr lang="en-US" sz="105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5536FB63-22B2-4169-BCE8-E8E0EB16AA2E}" type="par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2055F0B4-741C-4684-BBAE-C0FC6A35D776}" type="sib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C48100E7-0E24-45D1-84A7-C5A9972E5BFD}" type="pres">
      <dgm:prSet presAssocID="{B821A747-C6B7-44F1-9A53-0594A6A9B30C}" presName="Name0" presStyleCnt="0">
        <dgm:presLayoutVars>
          <dgm:dir/>
          <dgm:animLvl val="lvl"/>
          <dgm:resizeHandles val="exact"/>
        </dgm:presLayoutVars>
      </dgm:prSet>
      <dgm:spPr/>
    </dgm:pt>
    <dgm:pt modelId="{CF5442E1-EE97-4D37-B04E-528B1FE631EF}" type="pres">
      <dgm:prSet presAssocID="{3734A187-9EF8-4DBB-AB36-7955D6F60DA5}" presName="parTxOnly" presStyleLbl="node1" presStyleIdx="0" presStyleCnt="1" custAng="10800000" custLinFactNeighborX="1710" custLinFactNeighborY="-2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9D6AC1-6B80-4428-B298-0CEE36E50101}" srcId="{B821A747-C6B7-44F1-9A53-0594A6A9B30C}" destId="{3734A187-9EF8-4DBB-AB36-7955D6F60DA5}" srcOrd="0" destOrd="0" parTransId="{5536FB63-22B2-4169-BCE8-E8E0EB16AA2E}" sibTransId="{2055F0B4-741C-4684-BBAE-C0FC6A35D776}"/>
    <dgm:cxn modelId="{D3DA443F-C01A-4E0E-851C-8E8A5BADDB53}" type="presOf" srcId="{B821A747-C6B7-44F1-9A53-0594A6A9B30C}" destId="{C48100E7-0E24-45D1-84A7-C5A9972E5BFD}" srcOrd="0" destOrd="0" presId="urn:microsoft.com/office/officeart/2005/8/layout/chevron1"/>
    <dgm:cxn modelId="{EF1FBBE4-7090-4736-8A30-5BE2C8FE9F99}" type="presOf" srcId="{3734A187-9EF8-4DBB-AB36-7955D6F60DA5}" destId="{CF5442E1-EE97-4D37-B04E-528B1FE631EF}" srcOrd="0" destOrd="0" presId="urn:microsoft.com/office/officeart/2005/8/layout/chevron1"/>
    <dgm:cxn modelId="{B795DD8B-7871-49BE-A8F7-3487678DBDE0}" type="presParOf" srcId="{C48100E7-0E24-45D1-84A7-C5A9972E5BFD}" destId="{CF5442E1-EE97-4D37-B04E-528B1FE631E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21A747-C6B7-44F1-9A53-0594A6A9B30C}" type="doc">
      <dgm:prSet loTypeId="urn:microsoft.com/office/officeart/2005/8/layout/chevron1" loCatId="process" qsTypeId="urn:microsoft.com/office/officeart/2005/8/quickstyle/3d1" qsCatId="3D" csTypeId="urn:microsoft.com/office/officeart/2005/8/colors/accent2_2" csCatId="accent2" phldr="1"/>
      <dgm:spPr/>
    </dgm:pt>
    <dgm:pt modelId="{3734A187-9EF8-4DBB-AB36-7955D6F60DA5}">
      <dgm:prSet phldrT="[Text]" custT="1"/>
      <dgm:spPr/>
      <dgm:t>
        <a:bodyPr/>
        <a:lstStyle/>
        <a:p>
          <a:endParaRPr lang="en-US" sz="105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5536FB63-22B2-4169-BCE8-E8E0EB16AA2E}" type="par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2055F0B4-741C-4684-BBAE-C0FC6A35D776}" type="sib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C48100E7-0E24-45D1-84A7-C5A9972E5BFD}" type="pres">
      <dgm:prSet presAssocID="{B821A747-C6B7-44F1-9A53-0594A6A9B30C}" presName="Name0" presStyleCnt="0">
        <dgm:presLayoutVars>
          <dgm:dir/>
          <dgm:animLvl val="lvl"/>
          <dgm:resizeHandles val="exact"/>
        </dgm:presLayoutVars>
      </dgm:prSet>
      <dgm:spPr/>
    </dgm:pt>
    <dgm:pt modelId="{CF5442E1-EE97-4D37-B04E-528B1FE631EF}" type="pres">
      <dgm:prSet presAssocID="{3734A187-9EF8-4DBB-AB36-7955D6F60DA5}" presName="parTxOnly" presStyleLbl="node1" presStyleIdx="0" presStyleCnt="1" custAng="10800000" custLinFactNeighborX="1710" custLinFactNeighborY="-2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44F32E-0510-4825-86ED-6CE3A45B2894}" type="presOf" srcId="{B821A747-C6B7-44F1-9A53-0594A6A9B30C}" destId="{C48100E7-0E24-45D1-84A7-C5A9972E5BFD}" srcOrd="0" destOrd="0" presId="urn:microsoft.com/office/officeart/2005/8/layout/chevron1"/>
    <dgm:cxn modelId="{8E9D6AC1-6B80-4428-B298-0CEE36E50101}" srcId="{B821A747-C6B7-44F1-9A53-0594A6A9B30C}" destId="{3734A187-9EF8-4DBB-AB36-7955D6F60DA5}" srcOrd="0" destOrd="0" parTransId="{5536FB63-22B2-4169-BCE8-E8E0EB16AA2E}" sibTransId="{2055F0B4-741C-4684-BBAE-C0FC6A35D776}"/>
    <dgm:cxn modelId="{8D1A1C60-23FC-4C5A-93E3-307458CE5C11}" type="presOf" srcId="{3734A187-9EF8-4DBB-AB36-7955D6F60DA5}" destId="{CF5442E1-EE97-4D37-B04E-528B1FE631EF}" srcOrd="0" destOrd="0" presId="urn:microsoft.com/office/officeart/2005/8/layout/chevron1"/>
    <dgm:cxn modelId="{778FCE18-3ED1-46AF-BECF-614311F6EF37}" type="presParOf" srcId="{C48100E7-0E24-45D1-84A7-C5A9972E5BFD}" destId="{CF5442E1-EE97-4D37-B04E-528B1FE631E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21A747-C6B7-44F1-9A53-0594A6A9B30C}" type="doc">
      <dgm:prSet loTypeId="urn:microsoft.com/office/officeart/2005/8/layout/chevron1" loCatId="process" qsTypeId="urn:microsoft.com/office/officeart/2005/8/quickstyle/3d1" qsCatId="3D" csTypeId="urn:microsoft.com/office/officeart/2005/8/colors/accent2_2" csCatId="accent2" phldr="1"/>
      <dgm:spPr/>
    </dgm:pt>
    <dgm:pt modelId="{3734A187-9EF8-4DBB-AB36-7955D6F60DA5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050" b="1" dirty="0" smtClean="0">
              <a:solidFill>
                <a:schemeClr val="tx1"/>
              </a:solidFill>
              <a:latin typeface="Arial Black" panose="020B0A04020102020204" pitchFamily="34" charset="0"/>
            </a:rPr>
            <a:t>RBA &amp; LICENSING</a:t>
          </a:r>
          <a:endParaRPr lang="en-US" sz="105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5536FB63-22B2-4169-BCE8-E8E0EB16AA2E}" type="par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2055F0B4-741C-4684-BBAE-C0FC6A35D776}" type="sibTrans" cxnId="{8E9D6AC1-6B80-4428-B298-0CEE36E50101}">
      <dgm:prSet/>
      <dgm:spPr/>
      <dgm:t>
        <a:bodyPr/>
        <a:lstStyle/>
        <a:p>
          <a:endParaRPr lang="en-US" sz="2000" b="1">
            <a:solidFill>
              <a:schemeClr val="tx2">
                <a:lumMod val="50000"/>
              </a:schemeClr>
            </a:solidFill>
          </a:endParaRPr>
        </a:p>
      </dgm:t>
    </dgm:pt>
    <dgm:pt modelId="{C48100E7-0E24-45D1-84A7-C5A9972E5BFD}" type="pres">
      <dgm:prSet presAssocID="{B821A747-C6B7-44F1-9A53-0594A6A9B30C}" presName="Name0" presStyleCnt="0">
        <dgm:presLayoutVars>
          <dgm:dir/>
          <dgm:animLvl val="lvl"/>
          <dgm:resizeHandles val="exact"/>
        </dgm:presLayoutVars>
      </dgm:prSet>
      <dgm:spPr/>
    </dgm:pt>
    <dgm:pt modelId="{CF5442E1-EE97-4D37-B04E-528B1FE631EF}" type="pres">
      <dgm:prSet presAssocID="{3734A187-9EF8-4DBB-AB36-7955D6F60DA5}" presName="parTxOnly" presStyleLbl="node1" presStyleIdx="0" presStyleCnt="1" custLinFactNeighborX="-610" custLinFactNeighborY="315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9D6AC1-6B80-4428-B298-0CEE36E50101}" srcId="{B821A747-C6B7-44F1-9A53-0594A6A9B30C}" destId="{3734A187-9EF8-4DBB-AB36-7955D6F60DA5}" srcOrd="0" destOrd="0" parTransId="{5536FB63-22B2-4169-BCE8-E8E0EB16AA2E}" sibTransId="{2055F0B4-741C-4684-BBAE-C0FC6A35D776}"/>
    <dgm:cxn modelId="{003BF306-297C-4ABC-A594-A98D19893E4C}" type="presOf" srcId="{3734A187-9EF8-4DBB-AB36-7955D6F60DA5}" destId="{CF5442E1-EE97-4D37-B04E-528B1FE631EF}" srcOrd="0" destOrd="0" presId="urn:microsoft.com/office/officeart/2005/8/layout/chevron1"/>
    <dgm:cxn modelId="{1444C0D1-5374-40FA-9C55-33911EBA8380}" type="presOf" srcId="{B821A747-C6B7-44F1-9A53-0594A6A9B30C}" destId="{C48100E7-0E24-45D1-84A7-C5A9972E5BFD}" srcOrd="0" destOrd="0" presId="urn:microsoft.com/office/officeart/2005/8/layout/chevron1"/>
    <dgm:cxn modelId="{0D46F3F1-80A4-42F2-A615-97DDE1E8ED8B}" type="presParOf" srcId="{C48100E7-0E24-45D1-84A7-C5A9972E5BFD}" destId="{CF5442E1-EE97-4D37-B04E-528B1FE631E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442E1-EE97-4D37-B04E-528B1FE631EF}">
      <dsp:nvSpPr>
        <dsp:cNvPr id="0" name=""/>
        <dsp:cNvSpPr/>
      </dsp:nvSpPr>
      <dsp:spPr>
        <a:xfrm rot="10800000">
          <a:off x="1987" y="0"/>
          <a:ext cx="2033032" cy="33861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71293" y="0"/>
        <a:ext cx="1694419" cy="33861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442E1-EE97-4D37-B04E-528B1FE631EF}">
      <dsp:nvSpPr>
        <dsp:cNvPr id="0" name=""/>
        <dsp:cNvSpPr/>
      </dsp:nvSpPr>
      <dsp:spPr>
        <a:xfrm rot="10800000">
          <a:off x="1883" y="0"/>
          <a:ext cx="1926927" cy="33813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70951" y="0"/>
        <a:ext cx="1588790" cy="33813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442E1-EE97-4D37-B04E-528B1FE631EF}">
      <dsp:nvSpPr>
        <dsp:cNvPr id="0" name=""/>
        <dsp:cNvSpPr/>
      </dsp:nvSpPr>
      <dsp:spPr>
        <a:xfrm rot="10800000">
          <a:off x="1987" y="0"/>
          <a:ext cx="2033032" cy="33861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71293" y="0"/>
        <a:ext cx="1694419" cy="33861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442E1-EE97-4D37-B04E-528B1FE631EF}">
      <dsp:nvSpPr>
        <dsp:cNvPr id="0" name=""/>
        <dsp:cNvSpPr/>
      </dsp:nvSpPr>
      <dsp:spPr>
        <a:xfrm rot="10800000">
          <a:off x="1931" y="0"/>
          <a:ext cx="1976275" cy="33557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69716" y="0"/>
        <a:ext cx="1640705" cy="33557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442E1-EE97-4D37-B04E-528B1FE631EF}">
      <dsp:nvSpPr>
        <dsp:cNvPr id="0" name=""/>
        <dsp:cNvSpPr/>
      </dsp:nvSpPr>
      <dsp:spPr>
        <a:xfrm rot="10800000">
          <a:off x="1532" y="0"/>
          <a:ext cx="1567604" cy="51219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257629" y="0"/>
        <a:ext cx="1055409" cy="512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442E1-EE97-4D37-B04E-528B1FE631EF}">
      <dsp:nvSpPr>
        <dsp:cNvPr id="0" name=""/>
        <dsp:cNvSpPr/>
      </dsp:nvSpPr>
      <dsp:spPr>
        <a:xfrm rot="10800000">
          <a:off x="1987" y="0"/>
          <a:ext cx="2033032" cy="33861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71293" y="0"/>
        <a:ext cx="1694419" cy="3386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442E1-EE97-4D37-B04E-528B1FE631EF}">
      <dsp:nvSpPr>
        <dsp:cNvPr id="0" name=""/>
        <dsp:cNvSpPr/>
      </dsp:nvSpPr>
      <dsp:spPr>
        <a:xfrm rot="10800000">
          <a:off x="1883" y="0"/>
          <a:ext cx="1926927" cy="33813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70951" y="0"/>
        <a:ext cx="1588790" cy="3381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442E1-EE97-4D37-B04E-528B1FE631EF}">
      <dsp:nvSpPr>
        <dsp:cNvPr id="0" name=""/>
        <dsp:cNvSpPr/>
      </dsp:nvSpPr>
      <dsp:spPr>
        <a:xfrm rot="10800000">
          <a:off x="2104" y="0"/>
          <a:ext cx="2153167" cy="33813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71172" y="0"/>
        <a:ext cx="1815030" cy="3381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442E1-EE97-4D37-B04E-528B1FE631EF}">
      <dsp:nvSpPr>
        <dsp:cNvPr id="0" name=""/>
        <dsp:cNvSpPr/>
      </dsp:nvSpPr>
      <dsp:spPr>
        <a:xfrm rot="10800000">
          <a:off x="1987" y="0"/>
          <a:ext cx="2033032" cy="33861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71293" y="0"/>
        <a:ext cx="1694419" cy="3386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44A50-3DC0-4221-9966-C4B7C2261549}" type="datetimeFigureOut">
              <a:rPr lang="en-MY" smtClean="0"/>
              <a:t>17/8/2018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9CB81-4C10-4189-A1D1-CE660C30657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67200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 hangingPunct="1"/>
            <a:r>
              <a:rPr lang="en-US" sz="1000" baseline="0" dirty="0"/>
              <a:t>The notes</a:t>
            </a:r>
          </a:p>
        </p:txBody>
      </p:sp>
    </p:spTree>
    <p:extLst>
      <p:ext uri="{BB962C8B-B14F-4D97-AF65-F5344CB8AC3E}">
        <p14:creationId xmlns:p14="http://schemas.microsoft.com/office/powerpoint/2010/main" val="3224649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33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9420F4D-8B81-478F-95B5-D5209B57B869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51425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215D41D-FA24-4302-8BAB-0FEF01BBF955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16819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32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9420F4D-8B81-478F-95B5-D5209B57B869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72958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215D41D-FA24-4302-8BAB-0FEF01BBF955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6199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67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42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2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2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48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9420F4D-8B81-478F-95B5-D5209B57B869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76207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37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9420F4D-8B81-478F-95B5-D5209B57B869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9233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6398" y="1831916"/>
            <a:ext cx="9493602" cy="1687864"/>
          </a:xfrm>
        </p:spPr>
        <p:txBody>
          <a:bodyPr anchor="b">
            <a:normAutofit/>
          </a:bodyPr>
          <a:lstStyle>
            <a:lvl1pPr algn="l">
              <a:defRPr sz="4800" b="1" spc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1802" y="3177979"/>
            <a:ext cx="6733468" cy="69127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3000" b="1">
                <a:solidFill>
                  <a:srgbClr val="800000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45261" y="6146799"/>
            <a:ext cx="309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D24726"/>
                </a:solidFill>
                <a:latin typeface="Century Gothic" panose="020B0502020202020204" pitchFamily="34" charset="0"/>
              </a:rPr>
              <a:t>brilliance information </a:t>
            </a:r>
            <a:r>
              <a:rPr lang="en-US" sz="1400" dirty="0" err="1">
                <a:solidFill>
                  <a:srgbClr val="D24726"/>
                </a:solidFill>
                <a:latin typeface="Century Gothic" panose="020B0502020202020204" pitchFamily="34" charset="0"/>
              </a:rPr>
              <a:t>sdn</a:t>
            </a:r>
            <a:r>
              <a:rPr lang="en-US" sz="1400" dirty="0">
                <a:solidFill>
                  <a:srgbClr val="D24726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D24726"/>
                </a:solidFill>
                <a:latin typeface="Century Gothic" panose="020B0502020202020204" pitchFamily="34" charset="0"/>
              </a:rPr>
              <a:t>bhd</a:t>
            </a:r>
            <a:endParaRPr lang="en-US" sz="1400" dirty="0">
              <a:solidFill>
                <a:srgbClr val="D24726"/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345261" y="6146799"/>
            <a:ext cx="309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D24726"/>
                </a:solidFill>
                <a:latin typeface="Century Gothic" panose="020B0502020202020204" pitchFamily="34" charset="0"/>
              </a:rPr>
              <a:t>brilliance information </a:t>
            </a:r>
            <a:r>
              <a:rPr lang="en-US" sz="1400" dirty="0" err="1">
                <a:solidFill>
                  <a:srgbClr val="D24726"/>
                </a:solidFill>
                <a:latin typeface="Century Gothic" panose="020B0502020202020204" pitchFamily="34" charset="0"/>
              </a:rPr>
              <a:t>sdn</a:t>
            </a:r>
            <a:r>
              <a:rPr lang="en-US" sz="1400" dirty="0">
                <a:solidFill>
                  <a:srgbClr val="D24726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D24726"/>
                </a:solidFill>
                <a:latin typeface="Century Gothic" panose="020B0502020202020204" pitchFamily="34" charset="0"/>
              </a:rPr>
              <a:t>bhd</a:t>
            </a:r>
            <a:endParaRPr lang="en-US" sz="1400" dirty="0">
              <a:solidFill>
                <a:srgbClr val="D24726"/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3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2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8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5"/>
            <a:ext cx="11151917" cy="74789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339172"/>
            <a:ext cx="11151917" cy="94641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4000" spc="-10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/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10731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6697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6398" y="1831916"/>
            <a:ext cx="8511019" cy="1687864"/>
          </a:xfrm>
        </p:spPr>
        <p:txBody>
          <a:bodyPr anchor="b">
            <a:normAutofit/>
          </a:bodyPr>
          <a:lstStyle>
            <a:lvl1pPr algn="l">
              <a:defRPr sz="4800" b="1"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1802" y="3177979"/>
            <a:ext cx="6733468" cy="69127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3000" b="1">
                <a:solidFill>
                  <a:srgbClr val="80000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345261" y="6146799"/>
            <a:ext cx="309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D24726"/>
                </a:solidFill>
              </a:rPr>
              <a:t>brilliance information </a:t>
            </a:r>
            <a:r>
              <a:rPr lang="en-US" sz="1400" dirty="0" err="1">
                <a:solidFill>
                  <a:srgbClr val="D24726"/>
                </a:solidFill>
              </a:rPr>
              <a:t>sdn</a:t>
            </a:r>
            <a:r>
              <a:rPr lang="en-US" sz="1400" dirty="0">
                <a:solidFill>
                  <a:srgbClr val="D24726"/>
                </a:solidFill>
              </a:rPr>
              <a:t> </a:t>
            </a:r>
            <a:r>
              <a:rPr lang="en-US" sz="1400" dirty="0" err="1">
                <a:solidFill>
                  <a:srgbClr val="D24726"/>
                </a:solidFill>
              </a:rPr>
              <a:t>bhd</a:t>
            </a:r>
            <a:endParaRPr lang="en-US" sz="1400" dirty="0">
              <a:solidFill>
                <a:srgbClr val="D24726"/>
              </a:solidFill>
            </a:endParaRPr>
          </a:p>
          <a:p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68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4434" y="-342596"/>
            <a:ext cx="10749367" cy="1208868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1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4434" y="-342596"/>
            <a:ext cx="10749367" cy="1208868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4434" y="-342596"/>
            <a:ext cx="10749367" cy="1208868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94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4434" y="-342596"/>
            <a:ext cx="10749367" cy="1208868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0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5"/>
            <a:ext cx="11151917" cy="7478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339172"/>
            <a:ext cx="11151917" cy="94641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4000" spc="-10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/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9760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686" y="1186520"/>
            <a:ext cx="8686473" cy="954705"/>
          </a:xfrm>
        </p:spPr>
        <p:txBody>
          <a:bodyPr anchor="ctr">
            <a:noAutofit/>
          </a:bodyPr>
          <a:lstStyle>
            <a:lvl1pPr algn="l">
              <a:defRPr sz="4800" b="1">
                <a:solidFill>
                  <a:srgbClr val="D24726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55992" y="2276901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‣ Click to edit Content </a:t>
            </a:r>
          </a:p>
        </p:txBody>
      </p:sp>
    </p:spTree>
    <p:extLst>
      <p:ext uri="{BB962C8B-B14F-4D97-AF65-F5344CB8AC3E}">
        <p14:creationId xmlns:p14="http://schemas.microsoft.com/office/powerpoint/2010/main" val="246207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Green White Backgroun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 bwMode="hidden">
          <a:xfrm>
            <a:off x="0" y="6632162"/>
            <a:ext cx="12192000" cy="225847"/>
          </a:xfrm>
          <a:prstGeom prst="rect">
            <a:avLst/>
          </a:prstGeom>
          <a:gradFill flip="none" rotWithShape="1">
            <a:gsLst>
              <a:gs pos="0">
                <a:srgbClr val="91C97F"/>
              </a:gs>
              <a:gs pos="50000">
                <a:srgbClr val="609C5C"/>
              </a:gs>
              <a:gs pos="100000">
                <a:srgbClr val="4B924C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12" name="Picture 5" descr="C:\Documents and Settings\Pennie\My Documents\Deb template\mslogo_whit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10873578" y="6679094"/>
            <a:ext cx="1077431" cy="131985"/>
          </a:xfrm>
          <a:prstGeom prst="rect">
            <a:avLst/>
          </a:prstGeom>
          <a:noFill/>
        </p:spPr>
      </p:pic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 bwMode="auto">
          <a:xfrm>
            <a:off x="59187" y="6702640"/>
            <a:ext cx="609600" cy="1323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E044D2-739B-4933-B924-BD4393A07F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67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White Background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 bwMode="hidden">
          <a:xfrm>
            <a:off x="0" y="6632162"/>
            <a:ext cx="12192000" cy="225847"/>
          </a:xfrm>
          <a:prstGeom prst="rect">
            <a:avLst/>
          </a:prstGeom>
          <a:gradFill flip="none" rotWithShape="1">
            <a:gsLst>
              <a:gs pos="0">
                <a:srgbClr val="91C97F"/>
              </a:gs>
              <a:gs pos="50000">
                <a:srgbClr val="609C5C"/>
              </a:gs>
              <a:gs pos="100000">
                <a:srgbClr val="4B924C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12" name="Picture 5" descr="C:\Documents and Settings\Pennie\My Documents\Deb template\mslogo_whit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10873578" y="6679094"/>
            <a:ext cx="1077431" cy="131985"/>
          </a:xfrm>
          <a:prstGeom prst="rect">
            <a:avLst/>
          </a:prstGeom>
          <a:noFill/>
        </p:spPr>
      </p:pic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 bwMode="auto">
          <a:xfrm>
            <a:off x="59187" y="6702640"/>
            <a:ext cx="609600" cy="1323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E044D2-739B-4933-B924-BD4393A07F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16467" y="757122"/>
            <a:ext cx="11167533" cy="32316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908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Title and Content Whi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176000" cy="4985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000" y="1447808"/>
            <a:ext cx="11176000" cy="1609671"/>
          </a:xfrm>
        </p:spPr>
        <p:txBody>
          <a:bodyPr/>
          <a:lstStyle>
            <a:lvl1pPr marL="341313" indent="-341313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  <a:defRPr/>
            </a:lvl1pPr>
            <a:lvl2pPr marL="804863" indent="-344488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Segoe" pitchFamily="34" charset="0"/>
              <a:buChar char="-"/>
              <a:defRPr/>
            </a:lvl2pPr>
            <a:lvl3pPr marL="1200150" indent="-344488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Segoe" pitchFamily="34" charset="0"/>
              <a:buChar char="-"/>
              <a:defRPr/>
            </a:lvl3pPr>
            <a:lvl4pPr marL="1604963" indent="-346075">
              <a:spcBef>
                <a:spcPts val="600"/>
              </a:spcBef>
              <a:buClr>
                <a:schemeClr val="accent1"/>
              </a:buClr>
              <a:buFont typeface="Segoe" pitchFamily="34" charset="0"/>
              <a:buChar char="-"/>
              <a:defRPr/>
            </a:lvl4pPr>
            <a:lvl5pPr marL="1941513" indent="-336550">
              <a:spcBef>
                <a:spcPts val="600"/>
              </a:spcBef>
              <a:buClr>
                <a:schemeClr val="accent1"/>
              </a:buClr>
              <a:buFont typeface="Segoe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hidden">
          <a:xfrm>
            <a:off x="0" y="6632162"/>
            <a:ext cx="12192000" cy="225847"/>
          </a:xfrm>
          <a:prstGeom prst="rect">
            <a:avLst/>
          </a:prstGeom>
          <a:gradFill flip="none" rotWithShape="1">
            <a:gsLst>
              <a:gs pos="0">
                <a:srgbClr val="91C97F"/>
              </a:gs>
              <a:gs pos="50000">
                <a:srgbClr val="609C5C"/>
              </a:gs>
              <a:gs pos="100000">
                <a:srgbClr val="4B924C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5" descr="C:\Documents and Settings\Pennie\My Documents\Deb template\mslogo_whit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10873578" y="6679094"/>
            <a:ext cx="1077431" cy="131985"/>
          </a:xfrm>
          <a:prstGeom prst="rect">
            <a:avLst/>
          </a:prstGeom>
          <a:noFill/>
        </p:spPr>
      </p:pic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 bwMode="auto">
          <a:xfrm>
            <a:off x="59187" y="6702640"/>
            <a:ext cx="609600" cy="1323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E044D2-739B-4933-B924-BD4393A07F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74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4" y="207964"/>
            <a:ext cx="10511367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518" y="1123950"/>
            <a:ext cx="5448300" cy="4965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314018" y="1123950"/>
            <a:ext cx="5448300" cy="2406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314018" y="3683000"/>
            <a:ext cx="5448300" cy="2406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52015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768351" cy="74295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463" y="327386"/>
            <a:ext cx="10972781" cy="5418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072463" y="2029470"/>
            <a:ext cx="10972800" cy="408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72463" y="864288"/>
            <a:ext cx="10972800" cy="4064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801996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6398" y="1831917"/>
            <a:ext cx="8511019" cy="1687864"/>
          </a:xfrm>
        </p:spPr>
        <p:txBody>
          <a:bodyPr anchor="b">
            <a:normAutofit/>
          </a:bodyPr>
          <a:lstStyle>
            <a:lvl1pPr algn="l">
              <a:defRPr sz="4800" b="1"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1803" y="3177980"/>
            <a:ext cx="6733468" cy="69127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3000" b="1">
                <a:solidFill>
                  <a:srgbClr val="80000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345261" y="6146800"/>
            <a:ext cx="309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D24726"/>
                </a:solidFill>
              </a:rPr>
              <a:t>Brilliance Information Sdn. Bhd.</a:t>
            </a:r>
          </a:p>
          <a:p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/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386366" y="703594"/>
            <a:ext cx="1599501" cy="1382781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2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687" y="1186521"/>
            <a:ext cx="8686473" cy="954705"/>
          </a:xfrm>
        </p:spPr>
        <p:txBody>
          <a:bodyPr anchor="ctr">
            <a:noAutofit/>
          </a:bodyPr>
          <a:lstStyle>
            <a:lvl1pPr algn="l">
              <a:defRPr sz="4800" b="1">
                <a:solidFill>
                  <a:srgbClr val="D247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55994" y="2276901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‣ Click to edit Content </a:t>
            </a:r>
          </a:p>
        </p:txBody>
      </p:sp>
      <p:pic>
        <p:nvPicPr>
          <p:cNvPr id="5" name="Picture 4"/>
          <p:cNvPicPr/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616200" y="5892800"/>
            <a:ext cx="830167" cy="714775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256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5" y="139700"/>
            <a:ext cx="11028765" cy="866272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36" y="1825625"/>
            <a:ext cx="11028764" cy="4351338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3"/>
            <a:ext cx="3276601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1405316" y="139700"/>
            <a:ext cx="558800" cy="508715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726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3"/>
            <a:ext cx="3276601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4435" y="-342596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1405316" y="139700"/>
            <a:ext cx="558800" cy="508715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306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1489075"/>
            <a:ext cx="5156201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2" y="2193928"/>
            <a:ext cx="5156201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5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5" y="2193928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356353"/>
            <a:ext cx="3276601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4435" y="-342596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1405316" y="139700"/>
            <a:ext cx="558800" cy="508715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0876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-342596"/>
            <a:ext cx="10749367" cy="1208868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3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356353"/>
            <a:ext cx="3276601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4435" y="-342596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1405316" y="139700"/>
            <a:ext cx="558800" cy="508715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79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3"/>
            <a:ext cx="3276601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4435" y="-342596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1405316" y="139700"/>
            <a:ext cx="558800" cy="508715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459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22466" y="331258"/>
            <a:ext cx="1591733" cy="5811838"/>
          </a:xfrm>
        </p:spPr>
        <p:txBody>
          <a:bodyPr vert="eaVert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71134" y="331258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3"/>
            <a:ext cx="3276601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7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3"/>
            <a:ext cx="3276601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2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101850"/>
            <a:ext cx="3932236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3"/>
            <a:ext cx="3276601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6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101850"/>
            <a:ext cx="3932236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3"/>
            <a:ext cx="3276601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3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1" y="228606"/>
            <a:ext cx="11151916" cy="7478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1" y="1339172"/>
            <a:ext cx="11151916" cy="94641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4000" spc="-10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/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3021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7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8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4434" y="-342596"/>
            <a:ext cx="10749367" cy="1208868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2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4434" y="-342596"/>
            <a:ext cx="10749367" cy="1208868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85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4434" y="-342596"/>
            <a:ext cx="10749367" cy="1208868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9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4434" y="-342596"/>
            <a:ext cx="10749367" cy="1208868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66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22466" y="331258"/>
            <a:ext cx="1591733" cy="5811838"/>
          </a:xfrm>
        </p:spPr>
        <p:txBody>
          <a:bodyPr vert="eaVert" anchor="ctr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71134" y="331258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4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8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5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3"/>
            <a:ext cx="3276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2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5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350838" algn="l" defTabSz="914400" rtl="0" eaLnBrk="1" latinLnBrk="0" hangingPunct="1">
        <a:lnSpc>
          <a:spcPct val="90000"/>
        </a:lnSpc>
        <a:spcBef>
          <a:spcPct val="3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90000"/>
        </a:lnSpc>
        <a:spcBef>
          <a:spcPct val="3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90000"/>
        </a:lnSpc>
        <a:spcBef>
          <a:spcPct val="30000"/>
        </a:spcBef>
        <a:buFont typeface="Segoe UI Light" panose="020B0502040204020203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46300" indent="-3175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1.xml"/><Relationship Id="rId18" Type="http://schemas.openxmlformats.org/officeDocument/2006/relationships/diagramData" Target="../diagrams/data2.xml"/><Relationship Id="rId26" Type="http://schemas.openxmlformats.org/officeDocument/2006/relationships/diagramColors" Target="../diagrams/colors3.xml"/><Relationship Id="rId39" Type="http://schemas.openxmlformats.org/officeDocument/2006/relationships/diagramLayout" Target="../diagrams/layout6.xml"/><Relationship Id="rId21" Type="http://schemas.openxmlformats.org/officeDocument/2006/relationships/diagramColors" Target="../diagrams/colors2.xml"/><Relationship Id="rId34" Type="http://schemas.openxmlformats.org/officeDocument/2006/relationships/diagramLayout" Target="../diagrams/layout5.xml"/><Relationship Id="rId42" Type="http://schemas.microsoft.com/office/2007/relationships/diagramDrawing" Target="../diagrams/drawing6.xml"/><Relationship Id="rId47" Type="http://schemas.microsoft.com/office/2007/relationships/diagramDrawing" Target="../diagrams/drawing7.xml"/><Relationship Id="rId50" Type="http://schemas.openxmlformats.org/officeDocument/2006/relationships/diagramQuickStyle" Target="../diagrams/quickStyle8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1.xml"/><Relationship Id="rId29" Type="http://schemas.openxmlformats.org/officeDocument/2006/relationships/diagramLayout" Target="../diagrams/layout4.xml"/><Relationship Id="rId11" Type="http://schemas.openxmlformats.org/officeDocument/2006/relationships/image" Target="../media/image23.png"/><Relationship Id="rId24" Type="http://schemas.openxmlformats.org/officeDocument/2006/relationships/diagramLayout" Target="../diagrams/layout3.xml"/><Relationship Id="rId32" Type="http://schemas.microsoft.com/office/2007/relationships/diagramDrawing" Target="../diagrams/drawing4.xml"/><Relationship Id="rId37" Type="http://schemas.microsoft.com/office/2007/relationships/diagramDrawing" Target="../diagrams/drawing5.xml"/><Relationship Id="rId40" Type="http://schemas.openxmlformats.org/officeDocument/2006/relationships/diagramQuickStyle" Target="../diagrams/quickStyle6.xml"/><Relationship Id="rId45" Type="http://schemas.openxmlformats.org/officeDocument/2006/relationships/diagramQuickStyle" Target="../diagrams/quickStyle7.xml"/><Relationship Id="rId5" Type="http://schemas.openxmlformats.org/officeDocument/2006/relationships/image" Target="../media/image17.png"/><Relationship Id="rId15" Type="http://schemas.openxmlformats.org/officeDocument/2006/relationships/diagramQuickStyle" Target="../diagrams/quickStyle1.xml"/><Relationship Id="rId23" Type="http://schemas.openxmlformats.org/officeDocument/2006/relationships/diagramData" Target="../diagrams/data3.xml"/><Relationship Id="rId28" Type="http://schemas.openxmlformats.org/officeDocument/2006/relationships/diagramData" Target="../diagrams/data4.xml"/><Relationship Id="rId36" Type="http://schemas.openxmlformats.org/officeDocument/2006/relationships/diagramColors" Target="../diagrams/colors5.xml"/><Relationship Id="rId49" Type="http://schemas.openxmlformats.org/officeDocument/2006/relationships/diagramLayout" Target="../diagrams/layout8.xml"/><Relationship Id="rId10" Type="http://schemas.openxmlformats.org/officeDocument/2006/relationships/image" Target="../media/image22.png"/><Relationship Id="rId19" Type="http://schemas.openxmlformats.org/officeDocument/2006/relationships/diagramLayout" Target="../diagrams/layout2.xml"/><Relationship Id="rId31" Type="http://schemas.openxmlformats.org/officeDocument/2006/relationships/diagramColors" Target="../diagrams/colors4.xml"/><Relationship Id="rId44" Type="http://schemas.openxmlformats.org/officeDocument/2006/relationships/diagramLayout" Target="../diagrams/layout7.xml"/><Relationship Id="rId52" Type="http://schemas.microsoft.com/office/2007/relationships/diagramDrawing" Target="../diagrams/drawing8.xml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diagramLayout" Target="../diagrams/layout1.xml"/><Relationship Id="rId22" Type="http://schemas.microsoft.com/office/2007/relationships/diagramDrawing" Target="../diagrams/drawing2.xml"/><Relationship Id="rId27" Type="http://schemas.microsoft.com/office/2007/relationships/diagramDrawing" Target="../diagrams/drawing3.xml"/><Relationship Id="rId30" Type="http://schemas.openxmlformats.org/officeDocument/2006/relationships/diagramQuickStyle" Target="../diagrams/quickStyle4.xml"/><Relationship Id="rId35" Type="http://schemas.openxmlformats.org/officeDocument/2006/relationships/diagramQuickStyle" Target="../diagrams/quickStyle5.xml"/><Relationship Id="rId43" Type="http://schemas.openxmlformats.org/officeDocument/2006/relationships/diagramData" Target="../diagrams/data7.xml"/><Relationship Id="rId48" Type="http://schemas.openxmlformats.org/officeDocument/2006/relationships/diagramData" Target="../diagrams/data8.xml"/><Relationship Id="rId8" Type="http://schemas.openxmlformats.org/officeDocument/2006/relationships/image" Target="../media/image20.png"/><Relationship Id="rId51" Type="http://schemas.openxmlformats.org/officeDocument/2006/relationships/diagramColors" Target="../diagrams/colors8.xml"/><Relationship Id="rId3" Type="http://schemas.openxmlformats.org/officeDocument/2006/relationships/image" Target="../media/image14.png"/><Relationship Id="rId12" Type="http://schemas.openxmlformats.org/officeDocument/2006/relationships/image" Target="../media/image24.png"/><Relationship Id="rId17" Type="http://schemas.microsoft.com/office/2007/relationships/diagramDrawing" Target="../diagrams/drawing1.xml"/><Relationship Id="rId25" Type="http://schemas.openxmlformats.org/officeDocument/2006/relationships/diagramQuickStyle" Target="../diagrams/quickStyle3.xml"/><Relationship Id="rId33" Type="http://schemas.openxmlformats.org/officeDocument/2006/relationships/diagramData" Target="../diagrams/data5.xml"/><Relationship Id="rId38" Type="http://schemas.openxmlformats.org/officeDocument/2006/relationships/diagramData" Target="../diagrams/data6.xml"/><Relationship Id="rId46" Type="http://schemas.openxmlformats.org/officeDocument/2006/relationships/diagramColors" Target="../diagrams/colors7.xml"/><Relationship Id="rId20" Type="http://schemas.openxmlformats.org/officeDocument/2006/relationships/diagramQuickStyle" Target="../diagrams/quickStyle2.xml"/><Relationship Id="rId41" Type="http://schemas.openxmlformats.org/officeDocument/2006/relationships/diagramColors" Target="../diagrams/colors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26" Type="http://schemas.microsoft.com/office/2007/relationships/diagramDrawing" Target="../diagrams/drawing11.xml"/><Relationship Id="rId39" Type="http://schemas.openxmlformats.org/officeDocument/2006/relationships/diagramQuickStyle" Target="../diagrams/quickStyle14.xml"/><Relationship Id="rId21" Type="http://schemas.microsoft.com/office/2007/relationships/diagramDrawing" Target="../diagrams/drawing10.xml"/><Relationship Id="rId34" Type="http://schemas.openxmlformats.org/officeDocument/2006/relationships/diagramQuickStyle" Target="../diagrams/quickStyle13.xml"/><Relationship Id="rId42" Type="http://schemas.openxmlformats.org/officeDocument/2006/relationships/diagramData" Target="../diagrams/data15.xml"/><Relationship Id="rId47" Type="http://schemas.openxmlformats.org/officeDocument/2006/relationships/diagramData" Target="../diagrams/data16.xml"/><Relationship Id="rId50" Type="http://schemas.openxmlformats.org/officeDocument/2006/relationships/diagramColors" Target="../diagrams/colors16.xml"/><Relationship Id="rId55" Type="http://schemas.openxmlformats.org/officeDocument/2006/relationships/diagramQuickStyle" Target="../diagrams/quickStyle17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9.xml"/><Relationship Id="rId29" Type="http://schemas.openxmlformats.org/officeDocument/2006/relationships/diagramQuickStyle" Target="../diagrams/quickStyle12.xml"/><Relationship Id="rId11" Type="http://schemas.openxmlformats.org/officeDocument/2006/relationships/image" Target="../media/image23.png"/><Relationship Id="rId24" Type="http://schemas.openxmlformats.org/officeDocument/2006/relationships/diagramQuickStyle" Target="../diagrams/quickStyle11.xml"/><Relationship Id="rId32" Type="http://schemas.openxmlformats.org/officeDocument/2006/relationships/diagramData" Target="../diagrams/data13.xml"/><Relationship Id="rId37" Type="http://schemas.openxmlformats.org/officeDocument/2006/relationships/diagramData" Target="../diagrams/data14.xml"/><Relationship Id="rId40" Type="http://schemas.openxmlformats.org/officeDocument/2006/relationships/diagramColors" Target="../diagrams/colors14.xml"/><Relationship Id="rId45" Type="http://schemas.openxmlformats.org/officeDocument/2006/relationships/diagramColors" Target="../diagrams/colors15.xml"/><Relationship Id="rId53" Type="http://schemas.openxmlformats.org/officeDocument/2006/relationships/diagramData" Target="../diagrams/data17.xml"/><Relationship Id="rId5" Type="http://schemas.openxmlformats.org/officeDocument/2006/relationships/image" Target="../media/image17.png"/><Relationship Id="rId19" Type="http://schemas.openxmlformats.org/officeDocument/2006/relationships/diagramQuickStyle" Target="../diagrams/quickStyle10.xml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diagramQuickStyle" Target="../diagrams/quickStyle9.xml"/><Relationship Id="rId22" Type="http://schemas.openxmlformats.org/officeDocument/2006/relationships/diagramData" Target="../diagrams/data11.xml"/><Relationship Id="rId27" Type="http://schemas.openxmlformats.org/officeDocument/2006/relationships/diagramData" Target="../diagrams/data12.xml"/><Relationship Id="rId30" Type="http://schemas.openxmlformats.org/officeDocument/2006/relationships/diagramColors" Target="../diagrams/colors12.xml"/><Relationship Id="rId35" Type="http://schemas.openxmlformats.org/officeDocument/2006/relationships/diagramColors" Target="../diagrams/colors13.xml"/><Relationship Id="rId43" Type="http://schemas.openxmlformats.org/officeDocument/2006/relationships/diagramLayout" Target="../diagrams/layout15.xml"/><Relationship Id="rId48" Type="http://schemas.openxmlformats.org/officeDocument/2006/relationships/diagramLayout" Target="../diagrams/layout16.xml"/><Relationship Id="rId56" Type="http://schemas.openxmlformats.org/officeDocument/2006/relationships/diagramColors" Target="../diagrams/colors17.xml"/><Relationship Id="rId8" Type="http://schemas.openxmlformats.org/officeDocument/2006/relationships/image" Target="../media/image20.png"/><Relationship Id="rId51" Type="http://schemas.microsoft.com/office/2007/relationships/diagramDrawing" Target="../diagrams/drawing16.xml"/><Relationship Id="rId3" Type="http://schemas.openxmlformats.org/officeDocument/2006/relationships/image" Target="../media/image14.png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5" Type="http://schemas.openxmlformats.org/officeDocument/2006/relationships/diagramColors" Target="../diagrams/colors11.xml"/><Relationship Id="rId33" Type="http://schemas.openxmlformats.org/officeDocument/2006/relationships/diagramLayout" Target="../diagrams/layout13.xml"/><Relationship Id="rId38" Type="http://schemas.openxmlformats.org/officeDocument/2006/relationships/diagramLayout" Target="../diagrams/layout14.xml"/><Relationship Id="rId46" Type="http://schemas.microsoft.com/office/2007/relationships/diagramDrawing" Target="../diagrams/drawing15.xml"/><Relationship Id="rId20" Type="http://schemas.openxmlformats.org/officeDocument/2006/relationships/diagramColors" Target="../diagrams/colors10.xml"/><Relationship Id="rId41" Type="http://schemas.microsoft.com/office/2007/relationships/diagramDrawing" Target="../diagrams/drawing14.xml"/><Relationship Id="rId54" Type="http://schemas.openxmlformats.org/officeDocument/2006/relationships/diagramLayout" Target="../diagrams/layout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5" Type="http://schemas.openxmlformats.org/officeDocument/2006/relationships/diagramColors" Target="../diagrams/colors9.xml"/><Relationship Id="rId23" Type="http://schemas.openxmlformats.org/officeDocument/2006/relationships/diagramLayout" Target="../diagrams/layout11.xml"/><Relationship Id="rId28" Type="http://schemas.openxmlformats.org/officeDocument/2006/relationships/diagramLayout" Target="../diagrams/layout12.xml"/><Relationship Id="rId36" Type="http://schemas.microsoft.com/office/2007/relationships/diagramDrawing" Target="../diagrams/drawing13.xml"/><Relationship Id="rId49" Type="http://schemas.openxmlformats.org/officeDocument/2006/relationships/diagramQuickStyle" Target="../diagrams/quickStyle16.xml"/><Relationship Id="rId57" Type="http://schemas.microsoft.com/office/2007/relationships/diagramDrawing" Target="../diagrams/drawing17.xml"/><Relationship Id="rId10" Type="http://schemas.openxmlformats.org/officeDocument/2006/relationships/image" Target="../media/image22.png"/><Relationship Id="rId31" Type="http://schemas.microsoft.com/office/2007/relationships/diagramDrawing" Target="../diagrams/drawing12.xml"/><Relationship Id="rId44" Type="http://schemas.openxmlformats.org/officeDocument/2006/relationships/diagramQuickStyle" Target="../diagrams/quickStyle15.xml"/><Relationship Id="rId5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6927" y="2501451"/>
            <a:ext cx="8625048" cy="1588514"/>
          </a:xfrm>
        </p:spPr>
        <p:txBody>
          <a:bodyPr anchor="ctr">
            <a:no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uCustoms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sz="3600" dirty="0" smtClean="0">
                <a:latin typeface="Arial Black" panose="020B0A04020102020204" pitchFamily="34" charset="0"/>
              </a:rPr>
              <a:t>Cargo and Declaration - Air Mode</a:t>
            </a:r>
            <a:endParaRPr lang="en-MY" sz="2800" dirty="0">
              <a:latin typeface="Arial Black" panose="020B0A040201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35077" y="4443747"/>
            <a:ext cx="8624831" cy="127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3000" b="1" kern="1200">
                <a:solidFill>
                  <a:srgbClr val="800000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Segoe UI Light" panose="020B050204020402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 err="1" smtClean="0">
                <a:solidFill>
                  <a:srgbClr val="5B9BD5">
                    <a:lumMod val="50000"/>
                  </a:srgbClr>
                </a:solidFill>
              </a:rPr>
              <a:t>Bilik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2400" dirty="0" err="1" smtClean="0">
                <a:solidFill>
                  <a:srgbClr val="5B9BD5">
                    <a:lumMod val="50000"/>
                  </a:srgbClr>
                </a:solidFill>
              </a:rPr>
              <a:t>Mesyuarat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2400" dirty="0" err="1" smtClean="0">
                <a:solidFill>
                  <a:srgbClr val="5B9BD5">
                    <a:lumMod val="50000"/>
                  </a:srgbClr>
                </a:solidFill>
              </a:rPr>
              <a:t>Kargo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, Tingkat 1, </a:t>
            </a:r>
            <a:r>
              <a:rPr lang="en-US" sz="2400" dirty="0" err="1" smtClean="0">
                <a:solidFill>
                  <a:srgbClr val="5B9BD5">
                    <a:lumMod val="50000"/>
                  </a:srgbClr>
                </a:solidFill>
              </a:rPr>
              <a:t>Kompleks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2400" dirty="0" err="1" smtClean="0">
                <a:solidFill>
                  <a:srgbClr val="5B9BD5">
                    <a:lumMod val="50000"/>
                  </a:srgbClr>
                </a:solidFill>
              </a:rPr>
              <a:t>Kastam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 KLIA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solidFill>
                <a:srgbClr val="5B9BD5">
                  <a:lumMod val="50000"/>
                </a:srgb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9 Aug 2018</a:t>
            </a:r>
          </a:p>
        </p:txBody>
      </p:sp>
    </p:spTree>
    <p:extLst>
      <p:ext uri="{BB962C8B-B14F-4D97-AF65-F5344CB8AC3E}">
        <p14:creationId xmlns:p14="http://schemas.microsoft.com/office/powerpoint/2010/main" val="8853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5619" y="967946"/>
            <a:ext cx="8897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atin typeface="Arial Black" panose="020B0A04020102020204" pitchFamily="34" charset="0"/>
              </a:rPr>
              <a:t>Import Declaration</a:t>
            </a:r>
            <a:endParaRPr lang="en-US" sz="4400" b="1" dirty="0" smtClean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10287913" y="1331038"/>
            <a:ext cx="1591733" cy="1174734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>
                <a:latin typeface="Century Gothic" panose="020B0502020202020204" pitchFamily="34" charset="0"/>
              </a:rPr>
              <a:t>5</a:t>
            </a:r>
            <a:endParaRPr lang="en-US" sz="115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5"/>
          <a:stretch/>
        </p:blipFill>
        <p:spPr bwMode="auto">
          <a:xfrm>
            <a:off x="4436027" y="3416503"/>
            <a:ext cx="7048500" cy="30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367368" y="141818"/>
            <a:ext cx="10011833" cy="8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393" tIns="14197" rIns="28393" bIns="14197">
            <a:spAutoFit/>
          </a:bodyPr>
          <a:lstStyle>
            <a:lvl1pPr>
              <a:defRPr sz="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667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End To End -  High Level Process Flow for Import</a:t>
            </a:r>
            <a:endParaRPr lang="en-US" sz="2667" b="1" dirty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2667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83" y="708487"/>
            <a:ext cx="520701" cy="2525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6157384" y="987920"/>
            <a:ext cx="1430867" cy="52249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>
                <a:solidFill>
                  <a:schemeClr val="bg1"/>
                </a:solidFill>
              </a:rPr>
              <a:t>Create  Invoice Items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4466167" y="987920"/>
            <a:ext cx="1314482" cy="52249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>
                <a:solidFill>
                  <a:schemeClr val="bg1"/>
                </a:solidFill>
              </a:rPr>
              <a:t>Create Invoice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2510367" y="987920"/>
            <a:ext cx="1229406" cy="50879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Create </a:t>
            </a:r>
            <a:r>
              <a:rPr lang="en-US" sz="1200" b="1" dirty="0">
                <a:solidFill>
                  <a:schemeClr val="bg1"/>
                </a:solidFill>
              </a:rPr>
              <a:t>Import Declaration</a:t>
            </a:r>
            <a:endParaRPr lang="en-MY" sz="1200" b="1" dirty="0">
              <a:solidFill>
                <a:schemeClr val="bg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8062384" y="987920"/>
            <a:ext cx="1219200" cy="50879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>
                <a:solidFill>
                  <a:schemeClr val="bg1"/>
                </a:solidFill>
              </a:rPr>
              <a:t>Calculate Duty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9753600" y="987920"/>
            <a:ext cx="1219200" cy="50879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>
                <a:solidFill>
                  <a:schemeClr val="bg1"/>
                </a:solidFill>
              </a:rPr>
              <a:t>Submit Declaration</a:t>
            </a:r>
          </a:p>
        </p:txBody>
      </p:sp>
      <p:cxnSp>
        <p:nvCxnSpPr>
          <p:cNvPr id="66" name="Straight Arrow Connector 65"/>
          <p:cNvCxnSpPr>
            <a:stCxn id="79" idx="3"/>
            <a:endCxn id="78" idx="1"/>
          </p:cNvCxnSpPr>
          <p:nvPr/>
        </p:nvCxnSpPr>
        <p:spPr>
          <a:xfrm>
            <a:off x="5780649" y="1249169"/>
            <a:ext cx="376735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78" idx="3"/>
            <a:endCxn id="82" idx="1"/>
          </p:cNvCxnSpPr>
          <p:nvPr/>
        </p:nvCxnSpPr>
        <p:spPr>
          <a:xfrm flipV="1">
            <a:off x="7588251" y="1242319"/>
            <a:ext cx="474133" cy="685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82" idx="3"/>
            <a:endCxn id="84" idx="1"/>
          </p:cNvCxnSpPr>
          <p:nvPr/>
        </p:nvCxnSpPr>
        <p:spPr>
          <a:xfrm>
            <a:off x="9281584" y="1242319"/>
            <a:ext cx="472016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80" idx="3"/>
            <a:endCxn id="79" idx="1"/>
          </p:cNvCxnSpPr>
          <p:nvPr/>
        </p:nvCxnSpPr>
        <p:spPr>
          <a:xfrm>
            <a:off x="3739773" y="1242319"/>
            <a:ext cx="726394" cy="685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84" idx="2"/>
            <a:endCxn id="139" idx="0"/>
          </p:cNvCxnSpPr>
          <p:nvPr/>
        </p:nvCxnSpPr>
        <p:spPr>
          <a:xfrm rot="5400000">
            <a:off x="8444473" y="-74938"/>
            <a:ext cx="347072" cy="3490382"/>
          </a:xfrm>
          <a:prstGeom prst="bentConnector3">
            <a:avLst>
              <a:gd name="adj1" fmla="val 61132"/>
            </a:avLst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10507891" y="2437373"/>
            <a:ext cx="1482969" cy="53943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>
                <a:solidFill>
                  <a:schemeClr val="bg1"/>
                </a:solidFill>
              </a:rPr>
              <a:t>View  Declaration Dashboard</a:t>
            </a:r>
          </a:p>
        </p:txBody>
      </p:sp>
      <p:cxnSp>
        <p:nvCxnSpPr>
          <p:cNvPr id="92" name="Straight Arrow Connector 91"/>
          <p:cNvCxnSpPr>
            <a:stCxn id="84" idx="3"/>
            <a:endCxn id="86" idx="0"/>
          </p:cNvCxnSpPr>
          <p:nvPr/>
        </p:nvCxnSpPr>
        <p:spPr>
          <a:xfrm>
            <a:off x="10972800" y="1242319"/>
            <a:ext cx="276576" cy="1195054"/>
          </a:xfrm>
          <a:prstGeom prst="bentConnector2">
            <a:avLst/>
          </a:prstGeom>
          <a:ln>
            <a:prstDash val="dash"/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2507216" y="1760868"/>
            <a:ext cx="1238079" cy="5278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100" b="1" dirty="0">
                <a:solidFill>
                  <a:schemeClr val="tx1"/>
                </a:solidFill>
              </a:rPr>
              <a:t>AWB &amp; Journey No</a:t>
            </a:r>
          </a:p>
        </p:txBody>
      </p:sp>
      <p:cxnSp>
        <p:nvCxnSpPr>
          <p:cNvPr id="9" name="Straight Arrow Connector 8"/>
          <p:cNvCxnSpPr>
            <a:stCxn id="61" idx="0"/>
            <a:endCxn id="80" idx="2"/>
          </p:cNvCxnSpPr>
          <p:nvPr/>
        </p:nvCxnSpPr>
        <p:spPr>
          <a:xfrm flipH="1" flipV="1">
            <a:off x="3125070" y="1496717"/>
            <a:ext cx="1186" cy="264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87" idx="3"/>
            <a:endCxn id="83" idx="1"/>
          </p:cNvCxnSpPr>
          <p:nvPr/>
        </p:nvCxnSpPr>
        <p:spPr>
          <a:xfrm>
            <a:off x="7588251" y="3834578"/>
            <a:ext cx="474133" cy="11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10507891" y="3555409"/>
            <a:ext cx="1482970" cy="55833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>
                <a:solidFill>
                  <a:schemeClr val="bg1"/>
                </a:solidFill>
              </a:rPr>
              <a:t>Complete Inspection Request 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062384" y="3555524"/>
            <a:ext cx="1276349" cy="5583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>
                <a:solidFill>
                  <a:schemeClr val="bg1"/>
                </a:solidFill>
              </a:rPr>
              <a:t>Assign Inspection Request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4523318" y="3557527"/>
            <a:ext cx="1257331" cy="55621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Open Inspection Request 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6160398" y="3555409"/>
            <a:ext cx="1427853" cy="55833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>
                <a:solidFill>
                  <a:schemeClr val="bg1"/>
                </a:solidFill>
              </a:rPr>
              <a:t>Associate SIAT Members List</a:t>
            </a:r>
          </a:p>
        </p:txBody>
      </p:sp>
      <p:sp>
        <p:nvSpPr>
          <p:cNvPr id="95" name="Rectangle 94"/>
          <p:cNvSpPr/>
          <p:nvPr/>
        </p:nvSpPr>
        <p:spPr>
          <a:xfrm>
            <a:off x="-3839" y="3292309"/>
            <a:ext cx="520701" cy="356569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2510367" y="5422982"/>
            <a:ext cx="1276351" cy="51358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Accept Inspection Request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4550834" y="5422982"/>
            <a:ext cx="1276351" cy="51358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Create Inspection Report</a:t>
            </a:r>
          </a:p>
        </p:txBody>
      </p:sp>
      <p:cxnSp>
        <p:nvCxnSpPr>
          <p:cNvPr id="105" name="Straight Arrow Connector 104"/>
          <p:cNvCxnSpPr>
            <a:stCxn id="101" idx="3"/>
            <a:endCxn id="106" idx="1"/>
          </p:cNvCxnSpPr>
          <p:nvPr/>
        </p:nvCxnSpPr>
        <p:spPr>
          <a:xfrm>
            <a:off x="5827185" y="5679775"/>
            <a:ext cx="330199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6157384" y="5422982"/>
            <a:ext cx="1430867" cy="51358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Submit Inspection Report</a:t>
            </a:r>
          </a:p>
        </p:txBody>
      </p:sp>
      <p:cxnSp>
        <p:nvCxnSpPr>
          <p:cNvPr id="108" name="Elbow Connector 107"/>
          <p:cNvCxnSpPr>
            <a:stCxn id="106" idx="3"/>
            <a:endCxn id="81" idx="2"/>
          </p:cNvCxnSpPr>
          <p:nvPr/>
        </p:nvCxnSpPr>
        <p:spPr>
          <a:xfrm flipV="1">
            <a:off x="7588251" y="4113746"/>
            <a:ext cx="3661125" cy="1566029"/>
          </a:xfrm>
          <a:prstGeom prst="bentConnector2">
            <a:avLst/>
          </a:prstGeom>
          <a:ln>
            <a:prstDash val="dash"/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00" idx="3"/>
            <a:endCxn id="101" idx="1"/>
          </p:cNvCxnSpPr>
          <p:nvPr/>
        </p:nvCxnSpPr>
        <p:spPr>
          <a:xfrm>
            <a:off x="3786718" y="5679775"/>
            <a:ext cx="764116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5" name="Rounded Rectangle 124"/>
          <p:cNvSpPr/>
          <p:nvPr/>
        </p:nvSpPr>
        <p:spPr>
          <a:xfrm>
            <a:off x="2510367" y="3565994"/>
            <a:ext cx="1276351" cy="54775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Approve </a:t>
            </a:r>
            <a:r>
              <a:rPr lang="en-US" sz="1200" b="1" dirty="0" smtClean="0">
                <a:solidFill>
                  <a:schemeClr val="bg1"/>
                </a:solidFill>
              </a:rPr>
              <a:t>Appointment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26" name="Straight Arrow Connector 125"/>
          <p:cNvCxnSpPr>
            <a:endCxn id="85" idx="1"/>
          </p:cNvCxnSpPr>
          <p:nvPr/>
        </p:nvCxnSpPr>
        <p:spPr>
          <a:xfrm>
            <a:off x="3739773" y="3830144"/>
            <a:ext cx="783545" cy="5493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6" name="Rounded Rectangle 135"/>
          <p:cNvSpPr/>
          <p:nvPr/>
        </p:nvSpPr>
        <p:spPr>
          <a:xfrm>
            <a:off x="8053160" y="2486245"/>
            <a:ext cx="1304404" cy="539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Go to Payment/</a:t>
            </a:r>
          </a:p>
          <a:p>
            <a:pPr algn="ctr" defTabSz="283890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Release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6157384" y="2501439"/>
            <a:ext cx="1430867" cy="5377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Go to Assessment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26" name="Elbow Connector 25"/>
          <p:cNvCxnSpPr>
            <a:stCxn id="139" idx="3"/>
            <a:endCxn id="136" idx="0"/>
          </p:cNvCxnSpPr>
          <p:nvPr/>
        </p:nvCxnSpPr>
        <p:spPr>
          <a:xfrm>
            <a:off x="7588251" y="2076597"/>
            <a:ext cx="1117111" cy="409648"/>
          </a:xfrm>
          <a:prstGeom prst="bentConnector2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39" idx="2"/>
            <a:endCxn id="137" idx="0"/>
          </p:cNvCxnSpPr>
          <p:nvPr/>
        </p:nvCxnSpPr>
        <p:spPr>
          <a:xfrm rot="5400000">
            <a:off x="6776801" y="2405422"/>
            <a:ext cx="192034" cy="12700"/>
          </a:xfrm>
          <a:prstGeom prst="bentConnector3">
            <a:avLst>
              <a:gd name="adj1" fmla="val 50000"/>
            </a:avLst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ounded Rectangle 138"/>
          <p:cNvSpPr/>
          <p:nvPr/>
        </p:nvSpPr>
        <p:spPr>
          <a:xfrm>
            <a:off x="6157384" y="1843789"/>
            <a:ext cx="1430867" cy="4656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RMS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4509510" y="2527526"/>
            <a:ext cx="1290157" cy="51166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Submit Appointment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6164" name="Elbow Connector 6163"/>
          <p:cNvCxnSpPr>
            <a:stCxn id="157" idx="1"/>
            <a:endCxn id="125" idx="0"/>
          </p:cNvCxnSpPr>
          <p:nvPr/>
        </p:nvCxnSpPr>
        <p:spPr>
          <a:xfrm rot="10800000" flipV="1">
            <a:off x="3148544" y="2783356"/>
            <a:ext cx="1360967" cy="78263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7" name="Elbow Connector 6166"/>
          <p:cNvCxnSpPr>
            <a:stCxn id="139" idx="1"/>
            <a:endCxn id="157" idx="0"/>
          </p:cNvCxnSpPr>
          <p:nvPr/>
        </p:nvCxnSpPr>
        <p:spPr>
          <a:xfrm rot="10800000" flipV="1">
            <a:off x="5154590" y="2076596"/>
            <a:ext cx="1002795" cy="450929"/>
          </a:xfrm>
          <a:prstGeom prst="bent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0" y="708487"/>
            <a:ext cx="12192000" cy="25254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200"/>
          </a:p>
        </p:txBody>
      </p:sp>
      <p:cxnSp>
        <p:nvCxnSpPr>
          <p:cNvPr id="169" name="Elbow Connector 168"/>
          <p:cNvCxnSpPr>
            <a:stCxn id="83" idx="2"/>
            <a:endCxn id="100" idx="0"/>
          </p:cNvCxnSpPr>
          <p:nvPr/>
        </p:nvCxnSpPr>
        <p:spPr>
          <a:xfrm rot="5400000">
            <a:off x="5269990" y="1992413"/>
            <a:ext cx="1309122" cy="555201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1" name="Picture 1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282" y="4923533"/>
            <a:ext cx="2712515" cy="651899"/>
          </a:xfrm>
          <a:prstGeom prst="rect">
            <a:avLst/>
          </a:prstGeom>
        </p:spPr>
      </p:pic>
      <p:grpSp>
        <p:nvGrpSpPr>
          <p:cNvPr id="226" name="Group 225"/>
          <p:cNvGrpSpPr>
            <a:grpSpLocks/>
          </p:cNvGrpSpPr>
          <p:nvPr/>
        </p:nvGrpSpPr>
        <p:grpSpPr bwMode="auto">
          <a:xfrm>
            <a:off x="639612" y="3413966"/>
            <a:ext cx="1170516" cy="1117061"/>
            <a:chOff x="509588" y="742950"/>
            <a:chExt cx="877887" cy="661341"/>
          </a:xfrm>
        </p:grpSpPr>
        <p:sp>
          <p:nvSpPr>
            <p:cNvPr id="227" name="TextBox 226"/>
            <p:cNvSpPr txBox="1"/>
            <p:nvPr/>
          </p:nvSpPr>
          <p:spPr bwMode="auto">
            <a:xfrm>
              <a:off x="509588" y="1078561"/>
              <a:ext cx="877887" cy="325730"/>
            </a:xfrm>
            <a:prstGeom prst="rect">
              <a:avLst/>
            </a:prstGeom>
            <a:solidFill>
              <a:schemeClr val="accent5"/>
            </a:soli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64345" tIns="32173" rIns="64345" bIns="32173" anchor="ctr">
              <a:spAutoFit/>
            </a:bodyPr>
            <a:lstStyle/>
            <a:p>
              <a:pPr algn="ctr" defTabSz="243590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Inspector Supervisor</a:t>
              </a:r>
            </a:p>
          </p:txBody>
        </p:sp>
        <p:pic>
          <p:nvPicPr>
            <p:cNvPr id="228" name="Picture 1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/>
            </a:blip>
            <a:srcRect/>
            <a:stretch/>
          </p:blipFill>
          <p:spPr bwMode="auto">
            <a:xfrm flipH="1">
              <a:off x="763588" y="742950"/>
              <a:ext cx="412541" cy="2493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</p:grpSp>
      <p:grpSp>
        <p:nvGrpSpPr>
          <p:cNvPr id="229" name="Group 228"/>
          <p:cNvGrpSpPr>
            <a:grpSpLocks/>
          </p:cNvGrpSpPr>
          <p:nvPr/>
        </p:nvGrpSpPr>
        <p:grpSpPr bwMode="auto">
          <a:xfrm>
            <a:off x="639612" y="5333963"/>
            <a:ext cx="1170516" cy="982434"/>
            <a:chOff x="509588" y="1665939"/>
            <a:chExt cx="877887" cy="507301"/>
          </a:xfrm>
        </p:grpSpPr>
        <p:sp>
          <p:nvSpPr>
            <p:cNvPr id="230" name="TextBox 229"/>
            <p:cNvSpPr txBox="1"/>
            <p:nvPr/>
          </p:nvSpPr>
          <p:spPr bwMode="auto">
            <a:xfrm>
              <a:off x="509588" y="1986010"/>
              <a:ext cx="877887" cy="18723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64345" tIns="32173" rIns="64345" bIns="32173" anchor="ctr">
              <a:spAutoFit/>
            </a:bodyPr>
            <a:lstStyle/>
            <a:p>
              <a:pPr algn="ctr" defTabSz="243590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SIAT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Member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231" name="Picture 1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/>
            </a:blip>
            <a:srcRect/>
            <a:stretch/>
          </p:blipFill>
          <p:spPr bwMode="auto">
            <a:xfrm flipH="1">
              <a:off x="763588" y="1665939"/>
              <a:ext cx="412541" cy="2493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</p:grpSp>
      <p:grpSp>
        <p:nvGrpSpPr>
          <p:cNvPr id="232" name="Group 231"/>
          <p:cNvGrpSpPr>
            <a:grpSpLocks/>
          </p:cNvGrpSpPr>
          <p:nvPr/>
        </p:nvGrpSpPr>
        <p:grpSpPr bwMode="auto">
          <a:xfrm>
            <a:off x="649646" y="1330796"/>
            <a:ext cx="1282701" cy="1102832"/>
            <a:chOff x="487235" y="853395"/>
            <a:chExt cx="962026" cy="510496"/>
          </a:xfrm>
        </p:grpSpPr>
        <p:sp>
          <p:nvSpPr>
            <p:cNvPr id="233" name="TextBox 232"/>
            <p:cNvSpPr txBox="1"/>
            <p:nvPr/>
          </p:nvSpPr>
          <p:spPr bwMode="auto">
            <a:xfrm>
              <a:off x="487235" y="1162853"/>
              <a:ext cx="962026" cy="20103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64345" tIns="32173" rIns="64345" bIns="32173" anchor="ctr">
              <a:spAutoFit/>
            </a:bodyPr>
            <a:lstStyle/>
            <a:p>
              <a:pPr algn="ctr" defTabSz="243590"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Trader/</a:t>
              </a:r>
            </a:p>
            <a:p>
              <a:pPr algn="ctr" defTabSz="243590"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Forwarding Agent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234" name="Picture 1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/>
            </a:blip>
            <a:srcRect/>
            <a:stretch/>
          </p:blipFill>
          <p:spPr bwMode="auto">
            <a:xfrm flipH="1">
              <a:off x="760024" y="853395"/>
              <a:ext cx="412541" cy="2493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</p:grpSp>
      <p:cxnSp>
        <p:nvCxnSpPr>
          <p:cNvPr id="237" name="Straight Arrow Connector 236"/>
          <p:cNvCxnSpPr>
            <a:stCxn id="85" idx="3"/>
            <a:endCxn id="87" idx="1"/>
          </p:cNvCxnSpPr>
          <p:nvPr/>
        </p:nvCxnSpPr>
        <p:spPr>
          <a:xfrm flipV="1">
            <a:off x="5780649" y="3834578"/>
            <a:ext cx="379749" cy="1059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4" name="Rectangle 253"/>
          <p:cNvSpPr/>
          <p:nvPr/>
        </p:nvSpPr>
        <p:spPr>
          <a:xfrm>
            <a:off x="0" y="3292308"/>
            <a:ext cx="12192000" cy="356569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200"/>
          </a:p>
        </p:txBody>
      </p:sp>
      <p:cxnSp>
        <p:nvCxnSpPr>
          <p:cNvPr id="253" name="Straight Connector 252"/>
          <p:cNvCxnSpPr/>
          <p:nvPr/>
        </p:nvCxnSpPr>
        <p:spPr>
          <a:xfrm flipH="1">
            <a:off x="2138289" y="708487"/>
            <a:ext cx="1" cy="25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2137071" y="3285464"/>
            <a:ext cx="1" cy="3572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lbow Connector 204"/>
          <p:cNvCxnSpPr>
            <a:stCxn id="81" idx="0"/>
            <a:endCxn id="137" idx="2"/>
          </p:cNvCxnSpPr>
          <p:nvPr/>
        </p:nvCxnSpPr>
        <p:spPr>
          <a:xfrm rot="16200000" flipV="1">
            <a:off x="8802986" y="1109019"/>
            <a:ext cx="516222" cy="4376558"/>
          </a:xfrm>
          <a:prstGeom prst="bentConnector3">
            <a:avLst>
              <a:gd name="adj1" fmla="val 275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3786718" y="1761405"/>
            <a:ext cx="1312917" cy="5273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Permit, Exemption,</a:t>
            </a:r>
          </a:p>
          <a:p>
            <a:pPr algn="ctr" defTabSz="283890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PTT etc.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3" name="Elbow Connector 2"/>
          <p:cNvCxnSpPr>
            <a:stCxn id="57" idx="0"/>
            <a:endCxn id="78" idx="2"/>
          </p:cNvCxnSpPr>
          <p:nvPr/>
        </p:nvCxnSpPr>
        <p:spPr>
          <a:xfrm rot="5400000" flipH="1" flipV="1">
            <a:off x="5532503" y="421091"/>
            <a:ext cx="250988" cy="24296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2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 bwMode="auto">
          <a:xfrm>
            <a:off x="644783" y="1509115"/>
            <a:ext cx="1191969" cy="434306"/>
          </a:xfrm>
          <a:prstGeom prst="rect">
            <a:avLst/>
          </a:prstGeom>
          <a:solidFill>
            <a:srgbClr val="BA43BD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64345" tIns="32173" rIns="64345" bIns="32173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pPr defTabSz="243590">
              <a:defRPr/>
            </a:pPr>
            <a:r>
              <a:rPr lang="en-US" sz="1200" b="1" dirty="0"/>
              <a:t>Verification Supervisor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894071"/>
            <a:ext cx="520701" cy="360579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</p:txBody>
      </p:sp>
      <p:cxnSp>
        <p:nvCxnSpPr>
          <p:cNvPr id="23" name="Straight Arrow Connector 22"/>
          <p:cNvCxnSpPr>
            <a:stCxn id="24" idx="3"/>
            <a:endCxn id="25" idx="1"/>
          </p:cNvCxnSpPr>
          <p:nvPr/>
        </p:nvCxnSpPr>
        <p:spPr>
          <a:xfrm>
            <a:off x="3862917" y="1428529"/>
            <a:ext cx="687917" cy="105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425701" y="1071870"/>
            <a:ext cx="1437216" cy="71331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Open Assessment Request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50834" y="1073987"/>
            <a:ext cx="2256367" cy="711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>
                <a:solidFill>
                  <a:schemeClr val="bg1"/>
                </a:solidFill>
              </a:rPr>
              <a:t>Assign Assessment Request </a:t>
            </a:r>
            <a:r>
              <a:rPr lang="en-US" sz="1200" b="1" dirty="0" smtClean="0">
                <a:solidFill>
                  <a:schemeClr val="bg1"/>
                </a:solidFill>
              </a:rPr>
              <a:t>to </a:t>
            </a:r>
            <a:r>
              <a:rPr lang="en-US" sz="1200" b="1" dirty="0">
                <a:solidFill>
                  <a:schemeClr val="bg1"/>
                </a:solidFill>
              </a:rPr>
              <a:t>Verification Supervisor (self)/Officer </a:t>
            </a:r>
          </a:p>
        </p:txBody>
      </p:sp>
      <p:grpSp>
        <p:nvGrpSpPr>
          <p:cNvPr id="30" name="Group 52"/>
          <p:cNvGrpSpPr>
            <a:grpSpLocks/>
          </p:cNvGrpSpPr>
          <p:nvPr/>
        </p:nvGrpSpPr>
        <p:grpSpPr bwMode="auto">
          <a:xfrm>
            <a:off x="655658" y="2177610"/>
            <a:ext cx="1330236" cy="953752"/>
            <a:chOff x="237440" y="2785781"/>
            <a:chExt cx="1114464" cy="656016"/>
          </a:xfrm>
        </p:grpSpPr>
        <p:sp>
          <p:nvSpPr>
            <p:cNvPr id="31" name="TextBox 30"/>
            <p:cNvSpPr txBox="1"/>
            <p:nvPr/>
          </p:nvSpPr>
          <p:spPr>
            <a:xfrm>
              <a:off x="237440" y="3143070"/>
              <a:ext cx="1114464" cy="298727"/>
            </a:xfrm>
            <a:prstGeom prst="rect">
              <a:avLst/>
            </a:prstGeom>
            <a:solidFill>
              <a:srgbClr val="D387D5"/>
            </a:solidFill>
            <a:ln>
              <a:solidFill>
                <a:srgbClr val="D25ED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64345" tIns="32173" rIns="64345" bIns="32173" anchor="ctr">
              <a:spAutoFit/>
            </a:bodyPr>
            <a:lstStyle>
              <a:defPPr>
                <a:defRPr lang="en-US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4500">
                  <a:solidFill>
                    <a:schemeClr val="bg1"/>
                  </a:solidFill>
                  <a:latin typeface="+mn-lt"/>
                </a:defRPr>
              </a:lvl1pPr>
            </a:lstStyle>
            <a:p>
              <a:pPr defTabSz="243590">
                <a:defRPr/>
              </a:pPr>
              <a:r>
                <a:rPr lang="en-US" sz="1200" b="1" dirty="0"/>
                <a:t>Verification Supervisor/Officer</a:t>
              </a:r>
            </a:p>
          </p:txBody>
        </p:sp>
        <p:pic>
          <p:nvPicPr>
            <p:cNvPr id="32" name="Picture 1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/>
            <a:stretch/>
          </p:blipFill>
          <p:spPr bwMode="auto">
            <a:xfrm flipH="1">
              <a:off x="559854" y="2785781"/>
              <a:ext cx="412511" cy="2493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</p:grpSp>
      <p:sp>
        <p:nvSpPr>
          <p:cNvPr id="40" name="Rounded Rectangle 39"/>
          <p:cNvSpPr/>
          <p:nvPr/>
        </p:nvSpPr>
        <p:spPr>
          <a:xfrm>
            <a:off x="2440518" y="3696598"/>
            <a:ext cx="1432982" cy="64346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Accept</a:t>
            </a:r>
          </a:p>
        </p:txBody>
      </p:sp>
      <p:sp>
        <p:nvSpPr>
          <p:cNvPr id="41" name="Folded Corner 40"/>
          <p:cNvSpPr/>
          <p:nvPr/>
        </p:nvSpPr>
        <p:spPr>
          <a:xfrm>
            <a:off x="4024842" y="3834684"/>
            <a:ext cx="1768475" cy="459316"/>
          </a:xfrm>
          <a:prstGeom prst="foldedCorner">
            <a:avLst/>
          </a:prstGeom>
          <a:solidFill>
            <a:srgbClr val="FFFFCC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Note</a:t>
            </a:r>
            <a:r>
              <a:rPr lang="en-US" sz="1200" dirty="0">
                <a:solidFill>
                  <a:schemeClr val="tx1"/>
                </a:solidFill>
              </a:rPr>
              <a:t>: Bill is generated</a:t>
            </a:r>
          </a:p>
        </p:txBody>
      </p:sp>
      <p:sp>
        <p:nvSpPr>
          <p:cNvPr id="42" name="TextBox 3"/>
          <p:cNvSpPr txBox="1">
            <a:spLocks noChangeArrowheads="1"/>
          </p:cNvSpPr>
          <p:nvPr/>
        </p:nvSpPr>
        <p:spPr bwMode="auto">
          <a:xfrm>
            <a:off x="1367367" y="220133"/>
            <a:ext cx="9171517" cy="4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393" tIns="14197" rIns="28393" bIns="14197">
            <a:spAutoFit/>
          </a:bodyPr>
          <a:lstStyle>
            <a:lvl1pPr>
              <a:defRPr sz="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667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End To End -  High Level Process </a:t>
            </a:r>
            <a:r>
              <a:rPr lang="en-US" sz="2667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Flow for Import</a:t>
            </a:r>
            <a:endParaRPr lang="en-US" sz="2667" b="1" dirty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Straight Arrow Connector 59"/>
          <p:cNvCxnSpPr>
            <a:endCxn id="67" idx="1"/>
          </p:cNvCxnSpPr>
          <p:nvPr/>
        </p:nvCxnSpPr>
        <p:spPr>
          <a:xfrm flipV="1">
            <a:off x="3862917" y="5373682"/>
            <a:ext cx="439131" cy="211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8166926" y="5010064"/>
            <a:ext cx="1219200" cy="71331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>
                <a:solidFill>
                  <a:schemeClr val="bg1"/>
                </a:solidFill>
              </a:rPr>
              <a:t>Submit Payment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371012" y="5005031"/>
            <a:ext cx="1356783" cy="71331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>
                <a:solidFill>
                  <a:schemeClr val="bg1"/>
                </a:solidFill>
              </a:rPr>
              <a:t>Create Payment Transaction(s) with </a:t>
            </a:r>
            <a:r>
              <a:rPr lang="en-US" sz="1200" b="1" dirty="0" smtClean="0">
                <a:solidFill>
                  <a:schemeClr val="bg1"/>
                </a:solidFill>
              </a:rPr>
              <a:t>FPX/</a:t>
            </a:r>
            <a:r>
              <a:rPr lang="en-US" sz="1200" b="1" dirty="0" err="1" smtClean="0">
                <a:solidFill>
                  <a:schemeClr val="bg1"/>
                </a:solidFill>
              </a:rPr>
              <a:t>JomPay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2417234" y="5018083"/>
            <a:ext cx="1481668" cy="71331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Open Auto Generated Bill 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302048" y="5018082"/>
            <a:ext cx="1629833" cy="711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algn="ctr" defTabSz="283890">
              <a:defRPr/>
            </a:pPr>
            <a:r>
              <a:rPr lang="en-US" sz="1200" b="1" dirty="0">
                <a:solidFill>
                  <a:schemeClr val="bg1"/>
                </a:solidFill>
              </a:rPr>
              <a:t>Create Payment with Online Payment option</a:t>
            </a:r>
          </a:p>
          <a:p>
            <a:pPr algn="ctr" defTabSz="283890">
              <a:defRPr/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0" y="4571884"/>
            <a:ext cx="520701" cy="228611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9847992" y="5018082"/>
            <a:ext cx="1479549" cy="711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Payment Collected </a:t>
            </a:r>
            <a:r>
              <a:rPr lang="en-US" sz="1200" b="1" dirty="0" smtClean="0">
                <a:solidFill>
                  <a:schemeClr val="bg1"/>
                </a:solidFill>
              </a:rPr>
              <a:t>Online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2417233" y="2400482"/>
            <a:ext cx="1456267" cy="71331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Accept Declared Value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8166926" y="2419533"/>
            <a:ext cx="1250578" cy="71543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prstClr val="white">
                    <a:lumMod val="95000"/>
                  </a:prstClr>
                </a:solidFill>
              </a:rPr>
              <a:t>Complete Assessment</a:t>
            </a:r>
          </a:p>
        </p:txBody>
      </p:sp>
      <p:cxnSp>
        <p:nvCxnSpPr>
          <p:cNvPr id="165" name="Straight Arrow Connector 164"/>
          <p:cNvCxnSpPr>
            <a:stCxn id="171" idx="3"/>
            <a:endCxn id="164" idx="1"/>
          </p:cNvCxnSpPr>
          <p:nvPr/>
        </p:nvCxnSpPr>
        <p:spPr>
          <a:xfrm>
            <a:off x="7727795" y="2765298"/>
            <a:ext cx="439131" cy="11952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1" name="Rounded Rectangle 170"/>
          <p:cNvSpPr/>
          <p:nvPr/>
        </p:nvSpPr>
        <p:spPr>
          <a:xfrm>
            <a:off x="6371012" y="2409698"/>
            <a:ext cx="1356783" cy="711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Recalculate Duty</a:t>
            </a:r>
          </a:p>
        </p:txBody>
      </p:sp>
      <p:cxnSp>
        <p:nvCxnSpPr>
          <p:cNvPr id="172" name="Straight Arrow Connector 171"/>
          <p:cNvCxnSpPr>
            <a:stCxn id="173" idx="3"/>
            <a:endCxn id="171" idx="1"/>
          </p:cNvCxnSpPr>
          <p:nvPr/>
        </p:nvCxnSpPr>
        <p:spPr>
          <a:xfrm>
            <a:off x="5924437" y="2756116"/>
            <a:ext cx="446575" cy="9182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3" name="Rounded Rectangle 172"/>
          <p:cNvSpPr/>
          <p:nvPr/>
        </p:nvSpPr>
        <p:spPr>
          <a:xfrm>
            <a:off x="4309420" y="2400482"/>
            <a:ext cx="1615017" cy="71126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Complete Item Assessment</a:t>
            </a:r>
          </a:p>
        </p:txBody>
      </p:sp>
      <p:cxnSp>
        <p:nvCxnSpPr>
          <p:cNvPr id="174" name="Straight Arrow Connector 173"/>
          <p:cNvCxnSpPr>
            <a:endCxn id="173" idx="1"/>
          </p:cNvCxnSpPr>
          <p:nvPr/>
        </p:nvCxnSpPr>
        <p:spPr>
          <a:xfrm>
            <a:off x="3458520" y="2751916"/>
            <a:ext cx="850900" cy="420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2" name="Rectangle 181"/>
          <p:cNvSpPr/>
          <p:nvPr/>
        </p:nvSpPr>
        <p:spPr>
          <a:xfrm>
            <a:off x="6481" y="895254"/>
            <a:ext cx="12192000" cy="360461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200"/>
          </a:p>
        </p:txBody>
      </p:sp>
      <p:sp>
        <p:nvSpPr>
          <p:cNvPr id="183" name="Rectangle 182"/>
          <p:cNvSpPr/>
          <p:nvPr/>
        </p:nvSpPr>
        <p:spPr>
          <a:xfrm>
            <a:off x="0" y="4571884"/>
            <a:ext cx="12192000" cy="228611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200"/>
          </a:p>
        </p:txBody>
      </p:sp>
      <p:cxnSp>
        <p:nvCxnSpPr>
          <p:cNvPr id="185" name="Elbow Connector 184"/>
          <p:cNvCxnSpPr>
            <a:stCxn id="25" idx="3"/>
            <a:endCxn id="163" idx="0"/>
          </p:cNvCxnSpPr>
          <p:nvPr/>
        </p:nvCxnSpPr>
        <p:spPr>
          <a:xfrm flipH="1">
            <a:off x="3145367" y="1429587"/>
            <a:ext cx="3661834" cy="970895"/>
          </a:xfrm>
          <a:prstGeom prst="bentConnector4">
            <a:avLst>
              <a:gd name="adj1" fmla="val -6243"/>
              <a:gd name="adj2" fmla="val 4802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Elbow Connector 186"/>
          <p:cNvCxnSpPr>
            <a:stCxn id="164" idx="3"/>
            <a:endCxn id="40" idx="0"/>
          </p:cNvCxnSpPr>
          <p:nvPr/>
        </p:nvCxnSpPr>
        <p:spPr>
          <a:xfrm flipH="1">
            <a:off x="3157009" y="2777250"/>
            <a:ext cx="6260495" cy="919348"/>
          </a:xfrm>
          <a:prstGeom prst="bentConnector4">
            <a:avLst>
              <a:gd name="adj1" fmla="val -3651"/>
              <a:gd name="adj2" fmla="val 5262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V="1">
            <a:off x="5931881" y="5361689"/>
            <a:ext cx="439131" cy="211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65" idx="3"/>
            <a:endCxn id="64" idx="1"/>
          </p:cNvCxnSpPr>
          <p:nvPr/>
        </p:nvCxnSpPr>
        <p:spPr>
          <a:xfrm>
            <a:off x="7727795" y="5361689"/>
            <a:ext cx="439131" cy="5033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9417504" y="5359172"/>
            <a:ext cx="439131" cy="5033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40" idx="2"/>
            <a:endCxn id="66" idx="0"/>
          </p:cNvCxnSpPr>
          <p:nvPr/>
        </p:nvCxnSpPr>
        <p:spPr>
          <a:xfrm>
            <a:off x="3157009" y="4340065"/>
            <a:ext cx="1059" cy="678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ounded Rectangle 205"/>
          <p:cNvSpPr/>
          <p:nvPr/>
        </p:nvSpPr>
        <p:spPr>
          <a:xfrm>
            <a:off x="9847992" y="6147716"/>
            <a:ext cx="1479549" cy="51315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Go to</a:t>
            </a:r>
          </a:p>
          <a:p>
            <a:pPr algn="ctr" defTabSz="283890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Clearance &amp; Release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208" name="Straight Arrow Connector 207"/>
          <p:cNvCxnSpPr>
            <a:stCxn id="76" idx="2"/>
            <a:endCxn id="206" idx="0"/>
          </p:cNvCxnSpPr>
          <p:nvPr/>
        </p:nvCxnSpPr>
        <p:spPr>
          <a:xfrm>
            <a:off x="10587767" y="5729282"/>
            <a:ext cx="0" cy="41843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149482" y="888143"/>
            <a:ext cx="30294" cy="3513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181775" y="4473354"/>
            <a:ext cx="22929" cy="2384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/>
          <a:stretch/>
        </p:blipFill>
        <p:spPr bwMode="auto">
          <a:xfrm flipH="1">
            <a:off x="1035439" y="1017445"/>
            <a:ext cx="492377" cy="36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62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/>
          <a:stretch/>
        </p:blipFill>
        <p:spPr bwMode="auto">
          <a:xfrm flipH="1">
            <a:off x="991003" y="3530796"/>
            <a:ext cx="492377" cy="36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63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/>
          <a:stretch/>
        </p:blipFill>
        <p:spPr bwMode="auto">
          <a:xfrm flipH="1">
            <a:off x="988750" y="4877481"/>
            <a:ext cx="492377" cy="36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78" name="TextBox 77"/>
          <p:cNvSpPr txBox="1"/>
          <p:nvPr/>
        </p:nvSpPr>
        <p:spPr bwMode="auto">
          <a:xfrm>
            <a:off x="666236" y="5387396"/>
            <a:ext cx="1319658" cy="43430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64345" tIns="32173" rIns="64345" bIns="32173" anchor="ctr">
            <a:spAutoFit/>
          </a:bodyPr>
          <a:lstStyle/>
          <a:p>
            <a:pPr algn="ctr" defTabSz="243590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Trader/</a:t>
            </a:r>
          </a:p>
          <a:p>
            <a:pPr algn="ctr" defTabSz="243590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Forwarding Agent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 bwMode="auto">
          <a:xfrm>
            <a:off x="666236" y="3983918"/>
            <a:ext cx="1319658" cy="43430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64345" tIns="32173" rIns="64345" bIns="32173" anchor="ctr">
            <a:spAutoFit/>
          </a:bodyPr>
          <a:lstStyle/>
          <a:p>
            <a:pPr algn="ctr" defTabSz="243590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Trader/</a:t>
            </a:r>
          </a:p>
          <a:p>
            <a:pPr algn="ctr" defTabSz="243590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Forwarding Agent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540931" y="2070033"/>
            <a:ext cx="11660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10183" y="3385370"/>
            <a:ext cx="11660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49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6" name="Group 7"/>
          <p:cNvGrpSpPr>
            <a:grpSpLocks/>
          </p:cNvGrpSpPr>
          <p:nvPr/>
        </p:nvGrpSpPr>
        <p:grpSpPr bwMode="auto">
          <a:xfrm>
            <a:off x="641469" y="1250050"/>
            <a:ext cx="1214970" cy="1286424"/>
            <a:chOff x="315539" y="2857367"/>
            <a:chExt cx="1017925" cy="654068"/>
          </a:xfrm>
        </p:grpSpPr>
        <p:sp>
          <p:nvSpPr>
            <p:cNvPr id="55" name="TextBox 54"/>
            <p:cNvSpPr txBox="1"/>
            <p:nvPr/>
          </p:nvSpPr>
          <p:spPr>
            <a:xfrm>
              <a:off x="315539" y="3149780"/>
              <a:ext cx="1017925" cy="36165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lIns="64345" tIns="32173" rIns="64345" bIns="32173" anchor="ctr">
              <a:spAutoFit/>
            </a:bodyPr>
            <a:lstStyle>
              <a:defPPr>
                <a:defRPr lang="en-US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4500">
                  <a:solidFill>
                    <a:schemeClr val="bg1"/>
                  </a:solidFill>
                  <a:latin typeface="+mn-lt"/>
                </a:defRPr>
              </a:lvl1pPr>
            </a:lstStyle>
            <a:p>
              <a:pPr defTabSz="243590">
                <a:defRPr/>
              </a:pPr>
              <a:r>
                <a:rPr lang="en-US" sz="1400" b="1" dirty="0" smtClean="0"/>
                <a:t>Trader/</a:t>
              </a:r>
            </a:p>
            <a:p>
              <a:pPr defTabSz="243590">
                <a:defRPr/>
              </a:pPr>
              <a:r>
                <a:rPr lang="en-US" sz="1400" b="1" dirty="0" smtClean="0"/>
                <a:t>Logistic Company</a:t>
              </a:r>
              <a:endParaRPr lang="en-US" sz="1400" b="1" dirty="0"/>
            </a:p>
          </p:txBody>
        </p:sp>
        <p:pic>
          <p:nvPicPr>
            <p:cNvPr id="36" name="Picture 1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/>
            <a:stretch/>
          </p:blipFill>
          <p:spPr bwMode="auto">
            <a:xfrm flipH="1">
              <a:off x="559854" y="2857367"/>
              <a:ext cx="412511" cy="249377"/>
            </a:xfrm>
            <a:prstGeom prst="roundRect">
              <a:avLst>
                <a:gd name="adj" fmla="val 16667"/>
              </a:avLst>
            </a:prstGeom>
            <a:ln/>
            <a:extLst/>
          </p:spPr>
        </p:pic>
      </p:grpSp>
      <p:sp>
        <p:nvSpPr>
          <p:cNvPr id="31" name="Rectangle 30"/>
          <p:cNvSpPr/>
          <p:nvPr/>
        </p:nvSpPr>
        <p:spPr>
          <a:xfrm>
            <a:off x="-12700" y="708487"/>
            <a:ext cx="520701" cy="61495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Clearance &amp; Release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Straight Arrow Connector 69"/>
          <p:cNvCxnSpPr>
            <a:stCxn id="80" idx="3"/>
            <a:endCxn id="81" idx="1"/>
          </p:cNvCxnSpPr>
          <p:nvPr/>
        </p:nvCxnSpPr>
        <p:spPr>
          <a:xfrm flipV="1">
            <a:off x="4083053" y="1622365"/>
            <a:ext cx="467782" cy="1368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2420053" y="1279390"/>
            <a:ext cx="1663000" cy="71331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333" b="1" dirty="0">
                <a:solidFill>
                  <a:schemeClr val="bg1"/>
                </a:solidFill>
              </a:rPr>
              <a:t>Create Gate Pass &amp; Gate Pass Details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550835" y="1266765"/>
            <a:ext cx="1492251" cy="711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333" b="1" dirty="0">
                <a:solidFill>
                  <a:schemeClr val="bg1"/>
                </a:solidFill>
              </a:rPr>
              <a:t>Associate Declarations</a:t>
            </a:r>
          </a:p>
        </p:txBody>
      </p:sp>
      <p:sp>
        <p:nvSpPr>
          <p:cNvPr id="56" name="TextBox 55"/>
          <p:cNvSpPr txBox="1"/>
          <p:nvPr/>
        </p:nvSpPr>
        <p:spPr bwMode="auto">
          <a:xfrm>
            <a:off x="632884" y="4058593"/>
            <a:ext cx="1253067" cy="49586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4345" tIns="32173" rIns="64345" bIns="32173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pPr defTabSz="243590">
              <a:defRPr/>
            </a:pPr>
            <a:r>
              <a:rPr lang="en-US" sz="1400" b="1" dirty="0" smtClean="0"/>
              <a:t>Terminal Operator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442633" y="3702784"/>
            <a:ext cx="1661584" cy="71331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333" b="1" dirty="0" smtClean="0">
                <a:solidFill>
                  <a:schemeClr val="bg1"/>
                </a:solidFill>
              </a:rPr>
              <a:t>Terminal Operator Approval</a:t>
            </a:r>
            <a:endParaRPr lang="en-US" sz="1333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613463" y="5532027"/>
            <a:ext cx="1047751" cy="28041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4345" tIns="32173" rIns="64345" bIns="32173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pPr defTabSz="243590">
              <a:defRPr/>
            </a:pPr>
            <a:r>
              <a:rPr lang="en-US" sz="1400" b="1" dirty="0"/>
              <a:t>CEA Officer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2417234" y="5156275"/>
            <a:ext cx="1706033" cy="711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333" b="1" dirty="0">
                <a:solidFill>
                  <a:schemeClr val="bg1"/>
                </a:solidFill>
              </a:rPr>
              <a:t>Approve and Issue Gate Pass</a:t>
            </a:r>
          </a:p>
        </p:txBody>
      </p:sp>
      <p:cxnSp>
        <p:nvCxnSpPr>
          <p:cNvPr id="61" name="Straight Arrow Connector 60"/>
          <p:cNvCxnSpPr>
            <a:stCxn id="81" idx="3"/>
            <a:endCxn id="74" idx="1"/>
          </p:cNvCxnSpPr>
          <p:nvPr/>
        </p:nvCxnSpPr>
        <p:spPr>
          <a:xfrm flipV="1">
            <a:off x="6043086" y="1615138"/>
            <a:ext cx="427565" cy="7227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6470651" y="1265322"/>
            <a:ext cx="1657349" cy="69963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333" b="1" dirty="0">
                <a:solidFill>
                  <a:schemeClr val="bg1"/>
                </a:solidFill>
              </a:rPr>
              <a:t>Submit Gate Pass Details &amp; Gate Pass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8243860" y="1279148"/>
            <a:ext cx="1564217" cy="6842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333" b="1" dirty="0" smtClean="0">
                <a:solidFill>
                  <a:schemeClr val="tx1"/>
                </a:solidFill>
              </a:rPr>
              <a:t>Go to Auto Gate System (AGS)</a:t>
            </a:r>
            <a:endParaRPr lang="en-US" sz="1333" b="1" dirty="0">
              <a:solidFill>
                <a:schemeClr val="tx1"/>
              </a:solidFill>
            </a:endParaRPr>
          </a:p>
        </p:txBody>
      </p:sp>
      <p:cxnSp>
        <p:nvCxnSpPr>
          <p:cNvPr id="5" name="Elbow Connector 4"/>
          <p:cNvCxnSpPr>
            <a:stCxn id="74" idx="2"/>
            <a:endCxn id="59" idx="3"/>
          </p:cNvCxnSpPr>
          <p:nvPr/>
        </p:nvCxnSpPr>
        <p:spPr>
          <a:xfrm rot="5400000">
            <a:off x="4654528" y="1414644"/>
            <a:ext cx="2094488" cy="3195109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1318685" y="213785"/>
            <a:ext cx="9910233" cy="8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393" tIns="14197" rIns="28393" bIns="14197">
            <a:spAutoFit/>
          </a:bodyPr>
          <a:lstStyle>
            <a:lvl1pPr>
              <a:defRPr sz="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667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End To End -  High Level Process Flow for </a:t>
            </a:r>
            <a:r>
              <a:rPr lang="en-US" sz="2667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</a:t>
            </a:r>
            <a:endParaRPr lang="en-US" sz="2667" b="1" dirty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2667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/>
          <p:cNvCxnSpPr>
            <a:stCxn id="59" idx="2"/>
            <a:endCxn id="87" idx="0"/>
          </p:cNvCxnSpPr>
          <p:nvPr/>
        </p:nvCxnSpPr>
        <p:spPr>
          <a:xfrm flipH="1">
            <a:off x="3270251" y="4416100"/>
            <a:ext cx="3174" cy="740175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10400713" y="2354360"/>
            <a:ext cx="1573439" cy="71331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333" b="1" dirty="0">
                <a:solidFill>
                  <a:schemeClr val="bg1"/>
                </a:solidFill>
              </a:rPr>
              <a:t>View  Declaration Dashboard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8245229" y="2383768"/>
            <a:ext cx="1576917" cy="71543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333" b="1" dirty="0">
                <a:solidFill>
                  <a:schemeClr val="bg1"/>
                </a:solidFill>
              </a:rPr>
              <a:t>Print Gate Pass</a:t>
            </a:r>
          </a:p>
        </p:txBody>
      </p:sp>
      <p:cxnSp>
        <p:nvCxnSpPr>
          <p:cNvPr id="82" name="Elbow Connector 81"/>
          <p:cNvCxnSpPr>
            <a:stCxn id="87" idx="3"/>
            <a:endCxn id="78" idx="1"/>
          </p:cNvCxnSpPr>
          <p:nvPr/>
        </p:nvCxnSpPr>
        <p:spPr>
          <a:xfrm flipV="1">
            <a:off x="4123267" y="2741485"/>
            <a:ext cx="4121962" cy="2770390"/>
          </a:xfrm>
          <a:prstGeom prst="bentConnector3">
            <a:avLst>
              <a:gd name="adj1" fmla="val 88224"/>
            </a:avLst>
          </a:prstGeom>
          <a:ln w="6350"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003256" y="708486"/>
            <a:ext cx="36039" cy="6149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0" y="708486"/>
            <a:ext cx="12192000" cy="614951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200"/>
          </a:p>
        </p:txBody>
      </p:sp>
      <p:cxnSp>
        <p:nvCxnSpPr>
          <p:cNvPr id="7" name="Straight Connector 6"/>
          <p:cNvCxnSpPr/>
          <p:nvPr/>
        </p:nvCxnSpPr>
        <p:spPr>
          <a:xfrm>
            <a:off x="531838" y="3480735"/>
            <a:ext cx="11660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31838" y="4655252"/>
            <a:ext cx="11660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7" idx="3"/>
            <a:endCxn id="83" idx="1"/>
          </p:cNvCxnSpPr>
          <p:nvPr/>
        </p:nvCxnSpPr>
        <p:spPr>
          <a:xfrm flipV="1">
            <a:off x="9808077" y="1618853"/>
            <a:ext cx="554009" cy="2405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/>
          <a:stretch/>
        </p:blipFill>
        <p:spPr bwMode="auto">
          <a:xfrm flipH="1">
            <a:off x="931659" y="3556022"/>
            <a:ext cx="492363" cy="490476"/>
          </a:xfrm>
          <a:prstGeom prst="roundRect">
            <a:avLst>
              <a:gd name="adj" fmla="val 16667"/>
            </a:avLst>
          </a:prstGeom>
          <a:ln/>
          <a:extLst/>
        </p:spPr>
      </p:pic>
      <p:pic>
        <p:nvPicPr>
          <p:cNvPr id="38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/>
          <a:stretch/>
        </p:blipFill>
        <p:spPr bwMode="auto">
          <a:xfrm flipH="1">
            <a:off x="943915" y="4911037"/>
            <a:ext cx="492363" cy="490476"/>
          </a:xfrm>
          <a:prstGeom prst="roundRect">
            <a:avLst>
              <a:gd name="adj" fmla="val 16667"/>
            </a:avLst>
          </a:prstGeom>
          <a:ln/>
          <a:extLst/>
        </p:spPr>
      </p:pic>
      <p:cxnSp>
        <p:nvCxnSpPr>
          <p:cNvPr id="6" name="Straight Arrow Connector 5"/>
          <p:cNvCxnSpPr>
            <a:stCxn id="78" idx="0"/>
            <a:endCxn id="77" idx="2"/>
          </p:cNvCxnSpPr>
          <p:nvPr/>
        </p:nvCxnSpPr>
        <p:spPr>
          <a:xfrm flipH="1" flipV="1">
            <a:off x="9025969" y="1963367"/>
            <a:ext cx="7719" cy="420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8" idx="2"/>
            <a:endCxn id="79" idx="0"/>
          </p:cNvCxnSpPr>
          <p:nvPr/>
        </p:nvCxnSpPr>
        <p:spPr>
          <a:xfrm>
            <a:off x="9033688" y="3099201"/>
            <a:ext cx="0" cy="2049799"/>
          </a:xfrm>
          <a:prstGeom prst="straightConnector1">
            <a:avLst/>
          </a:prstGeom>
          <a:ln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olded Corner 51"/>
          <p:cNvSpPr/>
          <p:nvPr/>
        </p:nvSpPr>
        <p:spPr>
          <a:xfrm>
            <a:off x="8243860" y="6014854"/>
            <a:ext cx="2023966" cy="441282"/>
          </a:xfrm>
          <a:prstGeom prst="foldedCorner">
            <a:avLst/>
          </a:prstGeom>
          <a:solidFill>
            <a:srgbClr val="FFFFCC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Note: </a:t>
            </a:r>
            <a:r>
              <a:rPr lang="en-US" sz="1200" dirty="0" smtClean="0">
                <a:solidFill>
                  <a:schemeClr val="tx1"/>
                </a:solidFill>
              </a:rPr>
              <a:t>Scan using Handheld/</a:t>
            </a:r>
          </a:p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Direct Input to the system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endCxn id="43" idx="0"/>
          </p:cNvCxnSpPr>
          <p:nvPr/>
        </p:nvCxnSpPr>
        <p:spPr>
          <a:xfrm>
            <a:off x="11174470" y="1964953"/>
            <a:ext cx="12963" cy="3894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lded Corner 70"/>
          <p:cNvSpPr/>
          <p:nvPr/>
        </p:nvSpPr>
        <p:spPr>
          <a:xfrm>
            <a:off x="9095071" y="3164266"/>
            <a:ext cx="1095912" cy="301677"/>
          </a:xfrm>
          <a:prstGeom prst="foldedCorner">
            <a:avLst/>
          </a:prstGeom>
          <a:solidFill>
            <a:srgbClr val="FFFFCC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Note</a:t>
            </a:r>
            <a:r>
              <a:rPr lang="en-US" sz="1200" dirty="0" smtClean="0">
                <a:solidFill>
                  <a:schemeClr val="tx1"/>
                </a:solidFill>
              </a:rPr>
              <a:t>: No AGS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2" name="Folded Corner 71"/>
          <p:cNvSpPr/>
          <p:nvPr/>
        </p:nvSpPr>
        <p:spPr>
          <a:xfrm>
            <a:off x="9122110" y="2053931"/>
            <a:ext cx="1068873" cy="241182"/>
          </a:xfrm>
          <a:prstGeom prst="foldedCorner">
            <a:avLst/>
          </a:prstGeom>
          <a:solidFill>
            <a:srgbClr val="FFFFCC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Note</a:t>
            </a:r>
            <a:r>
              <a:rPr lang="en-US" sz="1200" dirty="0" smtClean="0">
                <a:solidFill>
                  <a:schemeClr val="tx1"/>
                </a:solidFill>
              </a:rPr>
              <a:t>: AGS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8245229" y="5149000"/>
            <a:ext cx="1576917" cy="71543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333" b="1" dirty="0" smtClean="0">
                <a:solidFill>
                  <a:schemeClr val="bg1"/>
                </a:solidFill>
              </a:rPr>
              <a:t>Manually Release</a:t>
            </a:r>
            <a:endParaRPr lang="en-US" sz="1333" b="1" dirty="0">
              <a:solidFill>
                <a:schemeClr val="bg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0362086" y="1288406"/>
            <a:ext cx="1576917" cy="66089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333" b="1" dirty="0" smtClean="0">
                <a:solidFill>
                  <a:schemeClr val="bg1"/>
                </a:solidFill>
              </a:rPr>
              <a:t>Auto Release</a:t>
            </a:r>
            <a:endParaRPr lang="en-US" sz="1333" b="1" dirty="0">
              <a:solidFill>
                <a:schemeClr val="bg1"/>
              </a:solidFill>
            </a:endParaRPr>
          </a:p>
        </p:txBody>
      </p:sp>
      <p:cxnSp>
        <p:nvCxnSpPr>
          <p:cNvPr id="67" name="Elbow Connector 66"/>
          <p:cNvCxnSpPr>
            <a:stCxn id="79" idx="3"/>
            <a:endCxn id="43" idx="2"/>
          </p:cNvCxnSpPr>
          <p:nvPr/>
        </p:nvCxnSpPr>
        <p:spPr>
          <a:xfrm flipV="1">
            <a:off x="9822146" y="3067677"/>
            <a:ext cx="1365287" cy="2439040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lded Corner 39"/>
          <p:cNvSpPr/>
          <p:nvPr/>
        </p:nvSpPr>
        <p:spPr>
          <a:xfrm>
            <a:off x="4767414" y="3609592"/>
            <a:ext cx="1827440" cy="337772"/>
          </a:xfrm>
          <a:prstGeom prst="foldedCorner">
            <a:avLst/>
          </a:prstGeom>
          <a:solidFill>
            <a:srgbClr val="FFFFCC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</a:rPr>
              <a:t>Note: </a:t>
            </a:r>
            <a:r>
              <a:rPr lang="en-US" sz="1000" dirty="0" smtClean="0">
                <a:solidFill>
                  <a:schemeClr val="tx1"/>
                </a:solidFill>
              </a:rPr>
              <a:t>Integration/Direct Input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7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5619" y="967946"/>
            <a:ext cx="8897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atin typeface="Arial Black" panose="020B0A04020102020204" pitchFamily="34" charset="0"/>
              </a:rPr>
              <a:t>Export Declaration</a:t>
            </a:r>
            <a:endParaRPr lang="en-US" sz="4400" b="1" dirty="0" smtClean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10287913" y="1331038"/>
            <a:ext cx="1591733" cy="1174734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>
                <a:latin typeface="Century Gothic" panose="020B0502020202020204" pitchFamily="34" charset="0"/>
              </a:rPr>
              <a:t>6</a:t>
            </a:r>
            <a:endParaRPr lang="en-US" sz="115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5"/>
          <a:stretch/>
        </p:blipFill>
        <p:spPr bwMode="auto">
          <a:xfrm>
            <a:off x="4436027" y="3416503"/>
            <a:ext cx="7048500" cy="30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0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367368" y="141818"/>
            <a:ext cx="10011833" cy="8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393" tIns="14197" rIns="28393" bIns="14197">
            <a:spAutoFit/>
          </a:bodyPr>
          <a:lstStyle>
            <a:lvl1pPr>
              <a:defRPr sz="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667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End To End -  High Level Process Flow for </a:t>
            </a:r>
            <a:r>
              <a:rPr lang="en-US" sz="2667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  <a:endParaRPr lang="en-US" sz="2667" b="1" dirty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2667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83" y="708487"/>
            <a:ext cx="520701" cy="2525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6157384" y="987920"/>
            <a:ext cx="1430867" cy="52249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>
                <a:solidFill>
                  <a:schemeClr val="bg1"/>
                </a:solidFill>
              </a:rPr>
              <a:t>Create  Invoice Items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4466167" y="987920"/>
            <a:ext cx="1314482" cy="52249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>
                <a:solidFill>
                  <a:schemeClr val="bg1"/>
                </a:solidFill>
              </a:rPr>
              <a:t>Create Invoice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2379641" y="987920"/>
            <a:ext cx="1352124" cy="50879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Create Export Declaration</a:t>
            </a:r>
            <a:endParaRPr lang="en-MY" sz="1200" b="1" dirty="0">
              <a:solidFill>
                <a:schemeClr val="bg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8062384" y="987920"/>
            <a:ext cx="1219200" cy="50879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>
                <a:solidFill>
                  <a:schemeClr val="bg1"/>
                </a:solidFill>
              </a:rPr>
              <a:t>Calculate Duty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9753600" y="987920"/>
            <a:ext cx="1219200" cy="50879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>
                <a:solidFill>
                  <a:schemeClr val="bg1"/>
                </a:solidFill>
              </a:rPr>
              <a:t>Submit Declaration</a:t>
            </a:r>
          </a:p>
        </p:txBody>
      </p:sp>
      <p:cxnSp>
        <p:nvCxnSpPr>
          <p:cNvPr id="66" name="Straight Arrow Connector 65"/>
          <p:cNvCxnSpPr>
            <a:stCxn id="79" idx="3"/>
            <a:endCxn id="78" idx="1"/>
          </p:cNvCxnSpPr>
          <p:nvPr/>
        </p:nvCxnSpPr>
        <p:spPr>
          <a:xfrm>
            <a:off x="5780649" y="1249169"/>
            <a:ext cx="376735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78" idx="3"/>
            <a:endCxn id="82" idx="1"/>
          </p:cNvCxnSpPr>
          <p:nvPr/>
        </p:nvCxnSpPr>
        <p:spPr>
          <a:xfrm flipV="1">
            <a:off x="7588251" y="1242319"/>
            <a:ext cx="474133" cy="685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82" idx="3"/>
            <a:endCxn id="84" idx="1"/>
          </p:cNvCxnSpPr>
          <p:nvPr/>
        </p:nvCxnSpPr>
        <p:spPr>
          <a:xfrm>
            <a:off x="9281584" y="1242319"/>
            <a:ext cx="472016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80" idx="3"/>
            <a:endCxn id="79" idx="1"/>
          </p:cNvCxnSpPr>
          <p:nvPr/>
        </p:nvCxnSpPr>
        <p:spPr>
          <a:xfrm>
            <a:off x="3731765" y="1242319"/>
            <a:ext cx="734402" cy="685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84" idx="2"/>
            <a:endCxn id="139" idx="0"/>
          </p:cNvCxnSpPr>
          <p:nvPr/>
        </p:nvCxnSpPr>
        <p:spPr>
          <a:xfrm rot="5400000">
            <a:off x="8412276" y="-42741"/>
            <a:ext cx="411467" cy="3490382"/>
          </a:xfrm>
          <a:prstGeom prst="bent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10507891" y="2437373"/>
            <a:ext cx="1482969" cy="53943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>
                <a:solidFill>
                  <a:schemeClr val="bg1"/>
                </a:solidFill>
              </a:rPr>
              <a:t>View  Declaration Dashboard</a:t>
            </a:r>
          </a:p>
        </p:txBody>
      </p:sp>
      <p:cxnSp>
        <p:nvCxnSpPr>
          <p:cNvPr id="92" name="Straight Arrow Connector 91"/>
          <p:cNvCxnSpPr>
            <a:stCxn id="84" idx="3"/>
            <a:endCxn id="86" idx="0"/>
          </p:cNvCxnSpPr>
          <p:nvPr/>
        </p:nvCxnSpPr>
        <p:spPr>
          <a:xfrm>
            <a:off x="10972800" y="1242319"/>
            <a:ext cx="276576" cy="1195054"/>
          </a:xfrm>
          <a:prstGeom prst="bentConnector2">
            <a:avLst/>
          </a:prstGeom>
          <a:ln>
            <a:prstDash val="dash"/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2379640" y="1797609"/>
            <a:ext cx="1352124" cy="53190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AWB &amp; Journey No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61" idx="0"/>
            <a:endCxn id="80" idx="2"/>
          </p:cNvCxnSpPr>
          <p:nvPr/>
        </p:nvCxnSpPr>
        <p:spPr>
          <a:xfrm flipV="1">
            <a:off x="3055702" y="1496717"/>
            <a:ext cx="1" cy="300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87" idx="3"/>
            <a:endCxn id="83" idx="1"/>
          </p:cNvCxnSpPr>
          <p:nvPr/>
        </p:nvCxnSpPr>
        <p:spPr>
          <a:xfrm>
            <a:off x="7588251" y="3834578"/>
            <a:ext cx="474133" cy="11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10507891" y="3555409"/>
            <a:ext cx="1482970" cy="55833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>
                <a:solidFill>
                  <a:schemeClr val="bg1"/>
                </a:solidFill>
              </a:rPr>
              <a:t>Complete Inspection Request 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062384" y="3555524"/>
            <a:ext cx="1276349" cy="5583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>
                <a:solidFill>
                  <a:schemeClr val="bg1"/>
                </a:solidFill>
              </a:rPr>
              <a:t>Assign Inspection Request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4523318" y="3557527"/>
            <a:ext cx="1257331" cy="55621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Open Inspection Request 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6160398" y="3555409"/>
            <a:ext cx="1427853" cy="55833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>
                <a:solidFill>
                  <a:schemeClr val="bg1"/>
                </a:solidFill>
              </a:rPr>
              <a:t>Associate SIAT Members List</a:t>
            </a:r>
          </a:p>
        </p:txBody>
      </p:sp>
      <p:sp>
        <p:nvSpPr>
          <p:cNvPr id="95" name="Rectangle 94"/>
          <p:cNvSpPr/>
          <p:nvPr/>
        </p:nvSpPr>
        <p:spPr>
          <a:xfrm>
            <a:off x="-3839" y="3292309"/>
            <a:ext cx="520701" cy="356569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2510367" y="5422982"/>
            <a:ext cx="1276351" cy="51358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Accept Inspection Request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4550834" y="5422982"/>
            <a:ext cx="1276351" cy="51358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Create Inspection Report</a:t>
            </a:r>
          </a:p>
        </p:txBody>
      </p:sp>
      <p:cxnSp>
        <p:nvCxnSpPr>
          <p:cNvPr id="105" name="Straight Arrow Connector 104"/>
          <p:cNvCxnSpPr>
            <a:stCxn id="101" idx="3"/>
            <a:endCxn id="106" idx="1"/>
          </p:cNvCxnSpPr>
          <p:nvPr/>
        </p:nvCxnSpPr>
        <p:spPr>
          <a:xfrm>
            <a:off x="5827185" y="5679775"/>
            <a:ext cx="330199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6157384" y="5422982"/>
            <a:ext cx="1430867" cy="51358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Submit Inspection Report</a:t>
            </a:r>
          </a:p>
        </p:txBody>
      </p:sp>
      <p:cxnSp>
        <p:nvCxnSpPr>
          <p:cNvPr id="108" name="Elbow Connector 107"/>
          <p:cNvCxnSpPr>
            <a:stCxn id="106" idx="3"/>
            <a:endCxn id="81" idx="2"/>
          </p:cNvCxnSpPr>
          <p:nvPr/>
        </p:nvCxnSpPr>
        <p:spPr>
          <a:xfrm flipV="1">
            <a:off x="7588251" y="4113746"/>
            <a:ext cx="3661125" cy="1566029"/>
          </a:xfrm>
          <a:prstGeom prst="bentConnector2">
            <a:avLst/>
          </a:prstGeom>
          <a:ln>
            <a:prstDash val="dash"/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00" idx="3"/>
            <a:endCxn id="101" idx="1"/>
          </p:cNvCxnSpPr>
          <p:nvPr/>
        </p:nvCxnSpPr>
        <p:spPr>
          <a:xfrm>
            <a:off x="3786718" y="5679775"/>
            <a:ext cx="764116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5" name="Rounded Rectangle 124"/>
          <p:cNvSpPr/>
          <p:nvPr/>
        </p:nvSpPr>
        <p:spPr>
          <a:xfrm>
            <a:off x="2510367" y="3565994"/>
            <a:ext cx="1276351" cy="54775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Approve </a:t>
            </a:r>
            <a:r>
              <a:rPr lang="en-US" sz="1200" b="1" dirty="0" smtClean="0">
                <a:solidFill>
                  <a:schemeClr val="bg1"/>
                </a:solidFill>
              </a:rPr>
              <a:t>Appointment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26" name="Straight Arrow Connector 125"/>
          <p:cNvCxnSpPr>
            <a:endCxn id="85" idx="1"/>
          </p:cNvCxnSpPr>
          <p:nvPr/>
        </p:nvCxnSpPr>
        <p:spPr>
          <a:xfrm>
            <a:off x="3739773" y="3830144"/>
            <a:ext cx="783545" cy="5493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6" name="Rounded Rectangle 135"/>
          <p:cNvSpPr/>
          <p:nvPr/>
        </p:nvSpPr>
        <p:spPr>
          <a:xfrm>
            <a:off x="8053160" y="2537761"/>
            <a:ext cx="1304404" cy="539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Go to Payment/</a:t>
            </a:r>
          </a:p>
          <a:p>
            <a:pPr algn="ctr" defTabSz="283890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Clearance &amp; Release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6157384" y="2552955"/>
            <a:ext cx="1430867" cy="5377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Go to Assessment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26" name="Elbow Connector 25"/>
          <p:cNvCxnSpPr>
            <a:stCxn id="139" idx="3"/>
            <a:endCxn id="136" idx="0"/>
          </p:cNvCxnSpPr>
          <p:nvPr/>
        </p:nvCxnSpPr>
        <p:spPr>
          <a:xfrm>
            <a:off x="7588251" y="2140992"/>
            <a:ext cx="1117111" cy="396769"/>
          </a:xfrm>
          <a:prstGeom prst="bentConnector2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39" idx="2"/>
            <a:endCxn id="137" idx="0"/>
          </p:cNvCxnSpPr>
          <p:nvPr/>
        </p:nvCxnSpPr>
        <p:spPr>
          <a:xfrm rot="5400000">
            <a:off x="6783241" y="2463377"/>
            <a:ext cx="179155" cy="12700"/>
          </a:xfrm>
          <a:prstGeom prst="bentConnector3">
            <a:avLst>
              <a:gd name="adj1" fmla="val 50000"/>
            </a:avLst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ounded Rectangle 138"/>
          <p:cNvSpPr/>
          <p:nvPr/>
        </p:nvSpPr>
        <p:spPr>
          <a:xfrm>
            <a:off x="6157384" y="1908184"/>
            <a:ext cx="1430867" cy="4656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RMS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4509510" y="2579042"/>
            <a:ext cx="1290157" cy="51166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Submit Appointment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6164" name="Elbow Connector 6163"/>
          <p:cNvCxnSpPr>
            <a:stCxn id="157" idx="1"/>
            <a:endCxn id="125" idx="0"/>
          </p:cNvCxnSpPr>
          <p:nvPr/>
        </p:nvCxnSpPr>
        <p:spPr>
          <a:xfrm rot="10800000" flipV="1">
            <a:off x="3148544" y="2834872"/>
            <a:ext cx="1360967" cy="73112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7" name="Elbow Connector 6166"/>
          <p:cNvCxnSpPr>
            <a:stCxn id="139" idx="1"/>
            <a:endCxn id="157" idx="0"/>
          </p:cNvCxnSpPr>
          <p:nvPr/>
        </p:nvCxnSpPr>
        <p:spPr>
          <a:xfrm rot="10800000" flipV="1">
            <a:off x="5154590" y="2140992"/>
            <a:ext cx="1002795" cy="438050"/>
          </a:xfrm>
          <a:prstGeom prst="bent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0" y="708487"/>
            <a:ext cx="12192000" cy="25254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200"/>
          </a:p>
        </p:txBody>
      </p:sp>
      <p:cxnSp>
        <p:nvCxnSpPr>
          <p:cNvPr id="169" name="Elbow Connector 168"/>
          <p:cNvCxnSpPr>
            <a:stCxn id="83" idx="2"/>
            <a:endCxn id="100" idx="0"/>
          </p:cNvCxnSpPr>
          <p:nvPr/>
        </p:nvCxnSpPr>
        <p:spPr>
          <a:xfrm rot="5400000">
            <a:off x="5269990" y="1992413"/>
            <a:ext cx="1309122" cy="555201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1" name="Picture 1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282" y="4923533"/>
            <a:ext cx="2712515" cy="651899"/>
          </a:xfrm>
          <a:prstGeom prst="rect">
            <a:avLst/>
          </a:prstGeom>
        </p:spPr>
      </p:pic>
      <p:grpSp>
        <p:nvGrpSpPr>
          <p:cNvPr id="226" name="Group 225"/>
          <p:cNvGrpSpPr>
            <a:grpSpLocks/>
          </p:cNvGrpSpPr>
          <p:nvPr/>
        </p:nvGrpSpPr>
        <p:grpSpPr bwMode="auto">
          <a:xfrm>
            <a:off x="639612" y="3413966"/>
            <a:ext cx="1170516" cy="1117061"/>
            <a:chOff x="509588" y="742950"/>
            <a:chExt cx="877887" cy="661341"/>
          </a:xfrm>
        </p:grpSpPr>
        <p:sp>
          <p:nvSpPr>
            <p:cNvPr id="227" name="TextBox 226"/>
            <p:cNvSpPr txBox="1"/>
            <p:nvPr/>
          </p:nvSpPr>
          <p:spPr bwMode="auto">
            <a:xfrm>
              <a:off x="509588" y="1078561"/>
              <a:ext cx="877887" cy="325730"/>
            </a:xfrm>
            <a:prstGeom prst="rect">
              <a:avLst/>
            </a:prstGeom>
            <a:solidFill>
              <a:schemeClr val="accent5"/>
            </a:soli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64345" tIns="32173" rIns="64345" bIns="32173" anchor="ctr">
              <a:spAutoFit/>
            </a:bodyPr>
            <a:lstStyle/>
            <a:p>
              <a:pPr algn="ctr" defTabSz="243590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Inspector Supervisor</a:t>
              </a:r>
            </a:p>
          </p:txBody>
        </p:sp>
        <p:pic>
          <p:nvPicPr>
            <p:cNvPr id="228" name="Picture 1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/>
            </a:blip>
            <a:srcRect/>
            <a:stretch/>
          </p:blipFill>
          <p:spPr bwMode="auto">
            <a:xfrm flipH="1">
              <a:off x="763588" y="742950"/>
              <a:ext cx="412541" cy="2493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</p:grpSp>
      <p:grpSp>
        <p:nvGrpSpPr>
          <p:cNvPr id="229" name="Group 228"/>
          <p:cNvGrpSpPr>
            <a:grpSpLocks/>
          </p:cNvGrpSpPr>
          <p:nvPr/>
        </p:nvGrpSpPr>
        <p:grpSpPr bwMode="auto">
          <a:xfrm>
            <a:off x="639612" y="5333963"/>
            <a:ext cx="1170516" cy="982434"/>
            <a:chOff x="509588" y="1665939"/>
            <a:chExt cx="877887" cy="507301"/>
          </a:xfrm>
        </p:grpSpPr>
        <p:sp>
          <p:nvSpPr>
            <p:cNvPr id="230" name="TextBox 229"/>
            <p:cNvSpPr txBox="1"/>
            <p:nvPr/>
          </p:nvSpPr>
          <p:spPr bwMode="auto">
            <a:xfrm>
              <a:off x="509588" y="1986010"/>
              <a:ext cx="877887" cy="18723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64345" tIns="32173" rIns="64345" bIns="32173" anchor="ctr">
              <a:spAutoFit/>
            </a:bodyPr>
            <a:lstStyle/>
            <a:p>
              <a:pPr algn="ctr" defTabSz="243590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SIAT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Member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231" name="Picture 1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/>
            </a:blip>
            <a:srcRect/>
            <a:stretch/>
          </p:blipFill>
          <p:spPr bwMode="auto">
            <a:xfrm flipH="1">
              <a:off x="763588" y="1665939"/>
              <a:ext cx="412541" cy="2493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</p:grpSp>
      <p:grpSp>
        <p:nvGrpSpPr>
          <p:cNvPr id="232" name="Group 231"/>
          <p:cNvGrpSpPr>
            <a:grpSpLocks/>
          </p:cNvGrpSpPr>
          <p:nvPr/>
        </p:nvGrpSpPr>
        <p:grpSpPr bwMode="auto">
          <a:xfrm>
            <a:off x="660854" y="1330796"/>
            <a:ext cx="1282701" cy="1080488"/>
            <a:chOff x="495641" y="853395"/>
            <a:chExt cx="962026" cy="500153"/>
          </a:xfrm>
        </p:grpSpPr>
        <p:sp>
          <p:nvSpPr>
            <p:cNvPr id="233" name="TextBox 232"/>
            <p:cNvSpPr txBox="1"/>
            <p:nvPr/>
          </p:nvSpPr>
          <p:spPr bwMode="auto">
            <a:xfrm>
              <a:off x="495641" y="1152510"/>
              <a:ext cx="962026" cy="20103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64345" tIns="32173" rIns="64345" bIns="32173" anchor="ctr">
              <a:spAutoFit/>
            </a:bodyPr>
            <a:lstStyle/>
            <a:p>
              <a:pPr algn="ctr" defTabSz="243590"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Trader/</a:t>
              </a:r>
            </a:p>
            <a:p>
              <a:pPr algn="ctr" defTabSz="243590"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Forwarding Agent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234" name="Picture 1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/>
            </a:blip>
            <a:srcRect/>
            <a:stretch/>
          </p:blipFill>
          <p:spPr bwMode="auto">
            <a:xfrm flipH="1">
              <a:off x="760024" y="853395"/>
              <a:ext cx="412541" cy="2493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</p:grpSp>
      <p:cxnSp>
        <p:nvCxnSpPr>
          <p:cNvPr id="237" name="Straight Arrow Connector 236"/>
          <p:cNvCxnSpPr>
            <a:stCxn id="85" idx="3"/>
            <a:endCxn id="87" idx="1"/>
          </p:cNvCxnSpPr>
          <p:nvPr/>
        </p:nvCxnSpPr>
        <p:spPr>
          <a:xfrm flipV="1">
            <a:off x="5780649" y="3834578"/>
            <a:ext cx="379749" cy="1059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4" name="Rectangle 253"/>
          <p:cNvSpPr/>
          <p:nvPr/>
        </p:nvSpPr>
        <p:spPr>
          <a:xfrm>
            <a:off x="0" y="3292308"/>
            <a:ext cx="12192000" cy="356569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200"/>
          </a:p>
        </p:txBody>
      </p:sp>
      <p:cxnSp>
        <p:nvCxnSpPr>
          <p:cNvPr id="253" name="Straight Connector 252"/>
          <p:cNvCxnSpPr/>
          <p:nvPr/>
        </p:nvCxnSpPr>
        <p:spPr>
          <a:xfrm flipH="1">
            <a:off x="2138289" y="708487"/>
            <a:ext cx="1" cy="25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2137071" y="3285464"/>
            <a:ext cx="1" cy="3572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lbow Connector 204"/>
          <p:cNvCxnSpPr>
            <a:stCxn id="81" idx="0"/>
            <a:endCxn id="137" idx="2"/>
          </p:cNvCxnSpPr>
          <p:nvPr/>
        </p:nvCxnSpPr>
        <p:spPr>
          <a:xfrm rot="16200000" flipV="1">
            <a:off x="8828744" y="1134777"/>
            <a:ext cx="464706" cy="4376558"/>
          </a:xfrm>
          <a:prstGeom prst="bentConnector3">
            <a:avLst>
              <a:gd name="adj1" fmla="val 3337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3769724" y="1797609"/>
            <a:ext cx="1312917" cy="5273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Permit, Exemption etc.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1" name="Elbow Connector 10"/>
          <p:cNvCxnSpPr>
            <a:stCxn id="62" idx="0"/>
            <a:endCxn id="78" idx="2"/>
          </p:cNvCxnSpPr>
          <p:nvPr/>
        </p:nvCxnSpPr>
        <p:spPr>
          <a:xfrm rot="5400000" flipH="1" flipV="1">
            <a:off x="5505904" y="430696"/>
            <a:ext cx="287192" cy="244663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68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 bwMode="auto">
          <a:xfrm>
            <a:off x="644783" y="1509115"/>
            <a:ext cx="1191969" cy="434306"/>
          </a:xfrm>
          <a:prstGeom prst="rect">
            <a:avLst/>
          </a:prstGeom>
          <a:solidFill>
            <a:srgbClr val="BA43BD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64345" tIns="32173" rIns="64345" bIns="32173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pPr defTabSz="243590">
              <a:defRPr/>
            </a:pPr>
            <a:r>
              <a:rPr lang="en-US" sz="1200" b="1" dirty="0"/>
              <a:t>Verification Supervisor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894071"/>
            <a:ext cx="520701" cy="360579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</p:txBody>
      </p:sp>
      <p:cxnSp>
        <p:nvCxnSpPr>
          <p:cNvPr id="23" name="Straight Arrow Connector 22"/>
          <p:cNvCxnSpPr>
            <a:stCxn id="24" idx="3"/>
            <a:endCxn id="25" idx="1"/>
          </p:cNvCxnSpPr>
          <p:nvPr/>
        </p:nvCxnSpPr>
        <p:spPr>
          <a:xfrm>
            <a:off x="3862917" y="1428529"/>
            <a:ext cx="687917" cy="105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425701" y="1071870"/>
            <a:ext cx="1437216" cy="71331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Open Assessment Request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50834" y="1073987"/>
            <a:ext cx="2256367" cy="711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>
                <a:solidFill>
                  <a:schemeClr val="bg1"/>
                </a:solidFill>
              </a:rPr>
              <a:t>Assign Assessment Request </a:t>
            </a:r>
            <a:r>
              <a:rPr lang="en-US" sz="1200" b="1" dirty="0" smtClean="0">
                <a:solidFill>
                  <a:schemeClr val="bg1"/>
                </a:solidFill>
              </a:rPr>
              <a:t>to </a:t>
            </a:r>
            <a:r>
              <a:rPr lang="en-US" sz="1200" b="1" dirty="0">
                <a:solidFill>
                  <a:schemeClr val="bg1"/>
                </a:solidFill>
              </a:rPr>
              <a:t>Verification Supervisor (self)/Officer </a:t>
            </a:r>
          </a:p>
        </p:txBody>
      </p:sp>
      <p:grpSp>
        <p:nvGrpSpPr>
          <p:cNvPr id="30" name="Group 52"/>
          <p:cNvGrpSpPr>
            <a:grpSpLocks/>
          </p:cNvGrpSpPr>
          <p:nvPr/>
        </p:nvGrpSpPr>
        <p:grpSpPr bwMode="auto">
          <a:xfrm>
            <a:off x="655658" y="2177610"/>
            <a:ext cx="1330236" cy="953752"/>
            <a:chOff x="237440" y="2785781"/>
            <a:chExt cx="1114464" cy="656016"/>
          </a:xfrm>
        </p:grpSpPr>
        <p:sp>
          <p:nvSpPr>
            <p:cNvPr id="31" name="TextBox 30"/>
            <p:cNvSpPr txBox="1"/>
            <p:nvPr/>
          </p:nvSpPr>
          <p:spPr>
            <a:xfrm>
              <a:off x="237440" y="3143070"/>
              <a:ext cx="1114464" cy="298727"/>
            </a:xfrm>
            <a:prstGeom prst="rect">
              <a:avLst/>
            </a:prstGeom>
            <a:solidFill>
              <a:srgbClr val="D387D5"/>
            </a:solidFill>
            <a:ln>
              <a:solidFill>
                <a:srgbClr val="D25ED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64345" tIns="32173" rIns="64345" bIns="32173" anchor="ctr">
              <a:spAutoFit/>
            </a:bodyPr>
            <a:lstStyle>
              <a:defPPr>
                <a:defRPr lang="en-US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4500">
                  <a:solidFill>
                    <a:schemeClr val="bg1"/>
                  </a:solidFill>
                  <a:latin typeface="+mn-lt"/>
                </a:defRPr>
              </a:lvl1pPr>
            </a:lstStyle>
            <a:p>
              <a:pPr defTabSz="243590">
                <a:defRPr/>
              </a:pPr>
              <a:r>
                <a:rPr lang="en-US" sz="1200" b="1" dirty="0"/>
                <a:t>Verification Supervisor/Officer</a:t>
              </a:r>
            </a:p>
          </p:txBody>
        </p:sp>
        <p:pic>
          <p:nvPicPr>
            <p:cNvPr id="32" name="Picture 1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/>
            <a:stretch/>
          </p:blipFill>
          <p:spPr bwMode="auto">
            <a:xfrm flipH="1">
              <a:off x="559854" y="2785781"/>
              <a:ext cx="412511" cy="2493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</p:grpSp>
      <p:sp>
        <p:nvSpPr>
          <p:cNvPr id="40" name="Rounded Rectangle 39"/>
          <p:cNvSpPr/>
          <p:nvPr/>
        </p:nvSpPr>
        <p:spPr>
          <a:xfrm>
            <a:off x="2440518" y="3696598"/>
            <a:ext cx="1432982" cy="64346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Accept</a:t>
            </a:r>
          </a:p>
        </p:txBody>
      </p:sp>
      <p:sp>
        <p:nvSpPr>
          <p:cNvPr id="41" name="Folded Corner 40"/>
          <p:cNvSpPr/>
          <p:nvPr/>
        </p:nvSpPr>
        <p:spPr>
          <a:xfrm>
            <a:off x="3979753" y="4002221"/>
            <a:ext cx="1658506" cy="270141"/>
          </a:xfrm>
          <a:prstGeom prst="foldedCorner">
            <a:avLst/>
          </a:prstGeom>
          <a:solidFill>
            <a:srgbClr val="FFFFCC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Note</a:t>
            </a:r>
            <a:r>
              <a:rPr lang="en-US" sz="1200" dirty="0">
                <a:solidFill>
                  <a:schemeClr val="tx1"/>
                </a:solidFill>
              </a:rPr>
              <a:t>: Bill is generated</a:t>
            </a:r>
          </a:p>
        </p:txBody>
      </p:sp>
      <p:sp>
        <p:nvSpPr>
          <p:cNvPr id="42" name="TextBox 3"/>
          <p:cNvSpPr txBox="1">
            <a:spLocks noChangeArrowheads="1"/>
          </p:cNvSpPr>
          <p:nvPr/>
        </p:nvSpPr>
        <p:spPr bwMode="auto">
          <a:xfrm>
            <a:off x="1367367" y="220133"/>
            <a:ext cx="9171517" cy="4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393" tIns="14197" rIns="28393" bIns="14197">
            <a:spAutoFit/>
          </a:bodyPr>
          <a:lstStyle>
            <a:lvl1pPr>
              <a:defRPr sz="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667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End To End -  High Level Process </a:t>
            </a:r>
            <a:r>
              <a:rPr lang="en-US" sz="2667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Flow for Export</a:t>
            </a:r>
            <a:endParaRPr lang="en-US" sz="2667" b="1" dirty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Straight Arrow Connector 59"/>
          <p:cNvCxnSpPr>
            <a:endCxn id="67" idx="1"/>
          </p:cNvCxnSpPr>
          <p:nvPr/>
        </p:nvCxnSpPr>
        <p:spPr>
          <a:xfrm flipV="1">
            <a:off x="3862917" y="5373682"/>
            <a:ext cx="439131" cy="211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8166926" y="5010064"/>
            <a:ext cx="1219200" cy="71331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>
                <a:solidFill>
                  <a:schemeClr val="bg1"/>
                </a:solidFill>
              </a:rPr>
              <a:t>Submit Payment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371012" y="5005031"/>
            <a:ext cx="1356783" cy="71331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>
                <a:solidFill>
                  <a:schemeClr val="bg1"/>
                </a:solidFill>
              </a:rPr>
              <a:t>Create Payment Transaction(s) with </a:t>
            </a:r>
            <a:r>
              <a:rPr lang="en-US" sz="1200" b="1" dirty="0" smtClean="0">
                <a:solidFill>
                  <a:schemeClr val="bg1"/>
                </a:solidFill>
              </a:rPr>
              <a:t>FPX/</a:t>
            </a:r>
            <a:r>
              <a:rPr lang="en-US" sz="1200" b="1" dirty="0" err="1" smtClean="0">
                <a:solidFill>
                  <a:schemeClr val="bg1"/>
                </a:solidFill>
              </a:rPr>
              <a:t>JomPay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2417234" y="5018083"/>
            <a:ext cx="1481668" cy="71331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Open Auto Generated Bill 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302048" y="5018082"/>
            <a:ext cx="1629833" cy="711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algn="ctr" defTabSz="283890">
              <a:defRPr/>
            </a:pPr>
            <a:r>
              <a:rPr lang="en-US" sz="1200" b="1" dirty="0">
                <a:solidFill>
                  <a:schemeClr val="bg1"/>
                </a:solidFill>
              </a:rPr>
              <a:t>Create Payment with Online Payment option</a:t>
            </a:r>
          </a:p>
          <a:p>
            <a:pPr algn="ctr" defTabSz="283890">
              <a:defRPr/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0" y="4571884"/>
            <a:ext cx="520701" cy="228611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9847992" y="5018082"/>
            <a:ext cx="1479549" cy="711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Payment Collected </a:t>
            </a:r>
            <a:r>
              <a:rPr lang="en-US" sz="1200" b="1" dirty="0" smtClean="0">
                <a:solidFill>
                  <a:schemeClr val="bg1"/>
                </a:solidFill>
              </a:rPr>
              <a:t>Online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2417233" y="2400482"/>
            <a:ext cx="1456267" cy="71331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Accept Declared Value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8166926" y="2419533"/>
            <a:ext cx="1250578" cy="71543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prstClr val="white">
                    <a:lumMod val="95000"/>
                  </a:prstClr>
                </a:solidFill>
              </a:rPr>
              <a:t>Complete Assessment</a:t>
            </a:r>
          </a:p>
        </p:txBody>
      </p:sp>
      <p:cxnSp>
        <p:nvCxnSpPr>
          <p:cNvPr id="165" name="Straight Arrow Connector 164"/>
          <p:cNvCxnSpPr>
            <a:stCxn id="171" idx="3"/>
            <a:endCxn id="164" idx="1"/>
          </p:cNvCxnSpPr>
          <p:nvPr/>
        </p:nvCxnSpPr>
        <p:spPr>
          <a:xfrm>
            <a:off x="7727795" y="2765298"/>
            <a:ext cx="439131" cy="11952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1" name="Rounded Rectangle 170"/>
          <p:cNvSpPr/>
          <p:nvPr/>
        </p:nvSpPr>
        <p:spPr>
          <a:xfrm>
            <a:off x="6371012" y="2409698"/>
            <a:ext cx="1356783" cy="711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Recalculate Duty</a:t>
            </a:r>
          </a:p>
        </p:txBody>
      </p:sp>
      <p:cxnSp>
        <p:nvCxnSpPr>
          <p:cNvPr id="172" name="Straight Arrow Connector 171"/>
          <p:cNvCxnSpPr>
            <a:stCxn id="173" idx="3"/>
            <a:endCxn id="171" idx="1"/>
          </p:cNvCxnSpPr>
          <p:nvPr/>
        </p:nvCxnSpPr>
        <p:spPr>
          <a:xfrm>
            <a:off x="5924437" y="2756116"/>
            <a:ext cx="446575" cy="9182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3" name="Rounded Rectangle 172"/>
          <p:cNvSpPr/>
          <p:nvPr/>
        </p:nvSpPr>
        <p:spPr>
          <a:xfrm>
            <a:off x="4309420" y="2400482"/>
            <a:ext cx="1615017" cy="71126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Complete Item Assessment</a:t>
            </a:r>
          </a:p>
        </p:txBody>
      </p:sp>
      <p:cxnSp>
        <p:nvCxnSpPr>
          <p:cNvPr id="174" name="Straight Arrow Connector 173"/>
          <p:cNvCxnSpPr>
            <a:endCxn id="173" idx="1"/>
          </p:cNvCxnSpPr>
          <p:nvPr/>
        </p:nvCxnSpPr>
        <p:spPr>
          <a:xfrm>
            <a:off x="3458520" y="2751916"/>
            <a:ext cx="850900" cy="420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2" name="Rectangle 181"/>
          <p:cNvSpPr/>
          <p:nvPr/>
        </p:nvSpPr>
        <p:spPr>
          <a:xfrm>
            <a:off x="6481" y="895254"/>
            <a:ext cx="12192000" cy="360461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200"/>
          </a:p>
        </p:txBody>
      </p:sp>
      <p:sp>
        <p:nvSpPr>
          <p:cNvPr id="183" name="Rectangle 182"/>
          <p:cNvSpPr/>
          <p:nvPr/>
        </p:nvSpPr>
        <p:spPr>
          <a:xfrm>
            <a:off x="0" y="4571884"/>
            <a:ext cx="12192000" cy="228611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200"/>
          </a:p>
        </p:txBody>
      </p:sp>
      <p:cxnSp>
        <p:nvCxnSpPr>
          <p:cNvPr id="185" name="Elbow Connector 184"/>
          <p:cNvCxnSpPr>
            <a:stCxn id="25" idx="3"/>
            <a:endCxn id="163" idx="0"/>
          </p:cNvCxnSpPr>
          <p:nvPr/>
        </p:nvCxnSpPr>
        <p:spPr>
          <a:xfrm flipH="1">
            <a:off x="3145367" y="1429587"/>
            <a:ext cx="3661834" cy="970895"/>
          </a:xfrm>
          <a:prstGeom prst="bentConnector4">
            <a:avLst>
              <a:gd name="adj1" fmla="val -6243"/>
              <a:gd name="adj2" fmla="val 4802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Elbow Connector 186"/>
          <p:cNvCxnSpPr>
            <a:stCxn id="164" idx="3"/>
            <a:endCxn id="40" idx="0"/>
          </p:cNvCxnSpPr>
          <p:nvPr/>
        </p:nvCxnSpPr>
        <p:spPr>
          <a:xfrm flipH="1">
            <a:off x="3157009" y="2777250"/>
            <a:ext cx="6260495" cy="919348"/>
          </a:xfrm>
          <a:prstGeom prst="bentConnector4">
            <a:avLst>
              <a:gd name="adj1" fmla="val -3651"/>
              <a:gd name="adj2" fmla="val 526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V="1">
            <a:off x="5931881" y="5361689"/>
            <a:ext cx="439131" cy="211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65" idx="3"/>
            <a:endCxn id="64" idx="1"/>
          </p:cNvCxnSpPr>
          <p:nvPr/>
        </p:nvCxnSpPr>
        <p:spPr>
          <a:xfrm>
            <a:off x="7727795" y="5361689"/>
            <a:ext cx="439131" cy="5033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9417504" y="5359172"/>
            <a:ext cx="439131" cy="5033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40" idx="2"/>
            <a:endCxn id="66" idx="0"/>
          </p:cNvCxnSpPr>
          <p:nvPr/>
        </p:nvCxnSpPr>
        <p:spPr>
          <a:xfrm>
            <a:off x="3157009" y="4340065"/>
            <a:ext cx="1059" cy="678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ounded Rectangle 205"/>
          <p:cNvSpPr/>
          <p:nvPr/>
        </p:nvSpPr>
        <p:spPr>
          <a:xfrm>
            <a:off x="9847992" y="6147716"/>
            <a:ext cx="1479549" cy="51315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Go to</a:t>
            </a:r>
          </a:p>
          <a:p>
            <a:pPr algn="ctr" defTabSz="283890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Clearance &amp; Release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208" name="Straight Arrow Connector 207"/>
          <p:cNvCxnSpPr>
            <a:stCxn id="76" idx="2"/>
            <a:endCxn id="206" idx="0"/>
          </p:cNvCxnSpPr>
          <p:nvPr/>
        </p:nvCxnSpPr>
        <p:spPr>
          <a:xfrm>
            <a:off x="10587767" y="5729282"/>
            <a:ext cx="0" cy="418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149482" y="888143"/>
            <a:ext cx="30294" cy="3513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181775" y="4473354"/>
            <a:ext cx="22929" cy="2384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/>
          <a:stretch/>
        </p:blipFill>
        <p:spPr bwMode="auto">
          <a:xfrm flipH="1">
            <a:off x="1035439" y="1017445"/>
            <a:ext cx="492377" cy="36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62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/>
          <a:stretch/>
        </p:blipFill>
        <p:spPr bwMode="auto">
          <a:xfrm flipH="1">
            <a:off x="994578" y="3621387"/>
            <a:ext cx="492377" cy="36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63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/>
          <a:stretch/>
        </p:blipFill>
        <p:spPr bwMode="auto">
          <a:xfrm flipH="1">
            <a:off x="1051084" y="4957000"/>
            <a:ext cx="492377" cy="36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78" name="TextBox 77"/>
          <p:cNvSpPr txBox="1"/>
          <p:nvPr/>
        </p:nvSpPr>
        <p:spPr bwMode="auto">
          <a:xfrm>
            <a:off x="666236" y="5482993"/>
            <a:ext cx="1170516" cy="32021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4345" tIns="32173" rIns="64345" bIns="32173" anchor="ctr">
            <a:spAutoFit/>
          </a:bodyPr>
          <a:lstStyle/>
          <a:p>
            <a:pPr algn="ctr" defTabSz="243590">
              <a:defRPr/>
            </a:pPr>
            <a:r>
              <a:rPr lang="en-US" sz="1200" b="1" dirty="0">
                <a:solidFill>
                  <a:schemeClr val="bg1"/>
                </a:solidFill>
              </a:rPr>
              <a:t>Trader</a:t>
            </a:r>
          </a:p>
        </p:txBody>
      </p:sp>
      <p:sp>
        <p:nvSpPr>
          <p:cNvPr id="79" name="TextBox 78"/>
          <p:cNvSpPr txBox="1"/>
          <p:nvPr/>
        </p:nvSpPr>
        <p:spPr bwMode="auto">
          <a:xfrm>
            <a:off x="666236" y="4104825"/>
            <a:ext cx="1170516" cy="32021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4345" tIns="32173" rIns="64345" bIns="32173" anchor="ctr">
            <a:spAutoFit/>
          </a:bodyPr>
          <a:lstStyle/>
          <a:p>
            <a:pPr algn="ctr" defTabSz="243590">
              <a:defRPr/>
            </a:pPr>
            <a:r>
              <a:rPr lang="en-US" sz="1200" b="1" dirty="0">
                <a:solidFill>
                  <a:schemeClr val="bg1"/>
                </a:solidFill>
              </a:rPr>
              <a:t>Trader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540931" y="2070033"/>
            <a:ext cx="11660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10183" y="3385370"/>
            <a:ext cx="11660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1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6" name="Group 7"/>
          <p:cNvGrpSpPr>
            <a:grpSpLocks/>
          </p:cNvGrpSpPr>
          <p:nvPr/>
        </p:nvGrpSpPr>
        <p:grpSpPr bwMode="auto">
          <a:xfrm>
            <a:off x="641469" y="1250050"/>
            <a:ext cx="1214970" cy="1286424"/>
            <a:chOff x="315539" y="2857367"/>
            <a:chExt cx="1017925" cy="654068"/>
          </a:xfrm>
        </p:grpSpPr>
        <p:sp>
          <p:nvSpPr>
            <p:cNvPr id="55" name="TextBox 54"/>
            <p:cNvSpPr txBox="1"/>
            <p:nvPr/>
          </p:nvSpPr>
          <p:spPr>
            <a:xfrm>
              <a:off x="315539" y="3149780"/>
              <a:ext cx="1017925" cy="36165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lIns="64345" tIns="32173" rIns="64345" bIns="32173" anchor="ctr">
              <a:spAutoFit/>
            </a:bodyPr>
            <a:lstStyle>
              <a:defPPr>
                <a:defRPr lang="en-US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4500">
                  <a:solidFill>
                    <a:schemeClr val="bg1"/>
                  </a:solidFill>
                  <a:latin typeface="+mn-lt"/>
                </a:defRPr>
              </a:lvl1pPr>
            </a:lstStyle>
            <a:p>
              <a:pPr defTabSz="243590">
                <a:defRPr/>
              </a:pPr>
              <a:r>
                <a:rPr lang="en-US" sz="1400" b="1" dirty="0" smtClean="0"/>
                <a:t>Trader/</a:t>
              </a:r>
            </a:p>
            <a:p>
              <a:pPr defTabSz="243590">
                <a:defRPr/>
              </a:pPr>
              <a:r>
                <a:rPr lang="en-US" sz="1400" b="1" dirty="0" smtClean="0"/>
                <a:t>Logistic Company</a:t>
              </a:r>
              <a:endParaRPr lang="en-US" sz="1400" b="1" dirty="0"/>
            </a:p>
          </p:txBody>
        </p:sp>
        <p:pic>
          <p:nvPicPr>
            <p:cNvPr id="36" name="Picture 1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/>
            <a:stretch/>
          </p:blipFill>
          <p:spPr bwMode="auto">
            <a:xfrm flipH="1">
              <a:off x="559854" y="2857367"/>
              <a:ext cx="412511" cy="249377"/>
            </a:xfrm>
            <a:prstGeom prst="roundRect">
              <a:avLst>
                <a:gd name="adj" fmla="val 16667"/>
              </a:avLst>
            </a:prstGeom>
            <a:ln/>
            <a:extLst/>
          </p:spPr>
        </p:pic>
      </p:grpSp>
      <p:sp>
        <p:nvSpPr>
          <p:cNvPr id="31" name="Rectangle 30"/>
          <p:cNvSpPr/>
          <p:nvPr/>
        </p:nvSpPr>
        <p:spPr>
          <a:xfrm>
            <a:off x="-12700" y="708487"/>
            <a:ext cx="520701" cy="61495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Clearance &amp; Release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Straight Arrow Connector 69"/>
          <p:cNvCxnSpPr>
            <a:stCxn id="80" idx="3"/>
            <a:endCxn id="81" idx="1"/>
          </p:cNvCxnSpPr>
          <p:nvPr/>
        </p:nvCxnSpPr>
        <p:spPr>
          <a:xfrm flipV="1">
            <a:off x="4083053" y="1622365"/>
            <a:ext cx="467782" cy="1368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2420053" y="1279390"/>
            <a:ext cx="1663000" cy="71331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333" b="1" dirty="0">
                <a:solidFill>
                  <a:schemeClr val="bg1"/>
                </a:solidFill>
              </a:rPr>
              <a:t>Create Gate Pass &amp; Gate Pass Details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550835" y="1266765"/>
            <a:ext cx="1492251" cy="711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333" b="1" dirty="0">
                <a:solidFill>
                  <a:schemeClr val="bg1"/>
                </a:solidFill>
              </a:rPr>
              <a:t>Associate Declarations</a:t>
            </a:r>
          </a:p>
        </p:txBody>
      </p:sp>
      <p:sp>
        <p:nvSpPr>
          <p:cNvPr id="56" name="TextBox 55"/>
          <p:cNvSpPr txBox="1"/>
          <p:nvPr/>
        </p:nvSpPr>
        <p:spPr bwMode="auto">
          <a:xfrm>
            <a:off x="632884" y="4058593"/>
            <a:ext cx="1253067" cy="49586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4345" tIns="32173" rIns="64345" bIns="32173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pPr defTabSz="243590">
              <a:defRPr/>
            </a:pPr>
            <a:r>
              <a:rPr lang="en-US" sz="1400" b="1" dirty="0" smtClean="0"/>
              <a:t>Terminal </a:t>
            </a:r>
            <a:r>
              <a:rPr lang="en-US" sz="1400" b="1" dirty="0"/>
              <a:t>Operator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2442633" y="3702784"/>
            <a:ext cx="1661584" cy="71331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333" b="1" dirty="0" smtClean="0">
                <a:solidFill>
                  <a:schemeClr val="bg1"/>
                </a:solidFill>
              </a:rPr>
              <a:t>Terminal Operator Approval</a:t>
            </a:r>
            <a:endParaRPr lang="en-US" sz="1333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613463" y="5532027"/>
            <a:ext cx="1047751" cy="28041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4345" tIns="32173" rIns="64345" bIns="32173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pPr defTabSz="243590">
              <a:defRPr/>
            </a:pPr>
            <a:r>
              <a:rPr lang="en-US" sz="1400" b="1" dirty="0"/>
              <a:t>CEA Officer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2417234" y="5156275"/>
            <a:ext cx="1706033" cy="711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333" b="1" dirty="0">
                <a:solidFill>
                  <a:schemeClr val="bg1"/>
                </a:solidFill>
              </a:rPr>
              <a:t>Approve and Issue Gate Pass</a:t>
            </a:r>
          </a:p>
        </p:txBody>
      </p:sp>
      <p:cxnSp>
        <p:nvCxnSpPr>
          <p:cNvPr id="61" name="Straight Arrow Connector 60"/>
          <p:cNvCxnSpPr>
            <a:stCxn id="81" idx="3"/>
            <a:endCxn id="74" idx="1"/>
          </p:cNvCxnSpPr>
          <p:nvPr/>
        </p:nvCxnSpPr>
        <p:spPr>
          <a:xfrm flipV="1">
            <a:off x="6043086" y="1615138"/>
            <a:ext cx="427565" cy="7227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6470651" y="1265322"/>
            <a:ext cx="1657349" cy="69963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333" b="1" dirty="0">
                <a:solidFill>
                  <a:schemeClr val="bg1"/>
                </a:solidFill>
              </a:rPr>
              <a:t>Submit Gate Pass Details &amp; Gate Pass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8243860" y="1279148"/>
            <a:ext cx="1564217" cy="6842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333" b="1" dirty="0" smtClean="0">
                <a:solidFill>
                  <a:schemeClr val="tx1"/>
                </a:solidFill>
              </a:rPr>
              <a:t>Go to Auto Gate System (AGS)</a:t>
            </a:r>
            <a:endParaRPr lang="en-US" sz="1333" b="1" dirty="0">
              <a:solidFill>
                <a:schemeClr val="tx1"/>
              </a:solidFill>
            </a:endParaRPr>
          </a:p>
        </p:txBody>
      </p:sp>
      <p:cxnSp>
        <p:nvCxnSpPr>
          <p:cNvPr id="5" name="Elbow Connector 4"/>
          <p:cNvCxnSpPr>
            <a:stCxn id="74" idx="2"/>
            <a:endCxn id="59" idx="3"/>
          </p:cNvCxnSpPr>
          <p:nvPr/>
        </p:nvCxnSpPr>
        <p:spPr>
          <a:xfrm rot="5400000">
            <a:off x="4654528" y="1414644"/>
            <a:ext cx="2094488" cy="3195109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1318685" y="213785"/>
            <a:ext cx="9910233" cy="8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393" tIns="14197" rIns="28393" bIns="14197">
            <a:spAutoFit/>
          </a:bodyPr>
          <a:lstStyle>
            <a:lvl1pPr>
              <a:defRPr sz="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667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End To End -  High Level Process Flow for </a:t>
            </a:r>
            <a:r>
              <a:rPr lang="en-US" sz="2667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  <a:endParaRPr lang="en-US" sz="2667" b="1" dirty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2667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/>
          <p:cNvCxnSpPr>
            <a:stCxn id="59" idx="2"/>
            <a:endCxn id="87" idx="0"/>
          </p:cNvCxnSpPr>
          <p:nvPr/>
        </p:nvCxnSpPr>
        <p:spPr>
          <a:xfrm flipH="1">
            <a:off x="3270251" y="4416100"/>
            <a:ext cx="3174" cy="740175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10400713" y="2354360"/>
            <a:ext cx="1573439" cy="71331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333" b="1" dirty="0">
                <a:solidFill>
                  <a:schemeClr val="bg1"/>
                </a:solidFill>
              </a:rPr>
              <a:t>View  Declaration Dashboard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8245229" y="2383768"/>
            <a:ext cx="1576917" cy="71543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333" b="1" dirty="0">
                <a:solidFill>
                  <a:schemeClr val="bg1"/>
                </a:solidFill>
              </a:rPr>
              <a:t>Print Gate Pass</a:t>
            </a:r>
          </a:p>
        </p:txBody>
      </p:sp>
      <p:cxnSp>
        <p:nvCxnSpPr>
          <p:cNvPr id="82" name="Elbow Connector 81"/>
          <p:cNvCxnSpPr>
            <a:stCxn id="87" idx="3"/>
            <a:endCxn id="78" idx="1"/>
          </p:cNvCxnSpPr>
          <p:nvPr/>
        </p:nvCxnSpPr>
        <p:spPr>
          <a:xfrm flipV="1">
            <a:off x="4123267" y="2741485"/>
            <a:ext cx="4121962" cy="2770390"/>
          </a:xfrm>
          <a:prstGeom prst="bentConnector3">
            <a:avLst>
              <a:gd name="adj1" fmla="val 88224"/>
            </a:avLst>
          </a:prstGeom>
          <a:ln w="6350"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003256" y="708486"/>
            <a:ext cx="36039" cy="6149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0" y="708486"/>
            <a:ext cx="12192000" cy="614951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200"/>
          </a:p>
        </p:txBody>
      </p:sp>
      <p:cxnSp>
        <p:nvCxnSpPr>
          <p:cNvPr id="7" name="Straight Connector 6"/>
          <p:cNvCxnSpPr/>
          <p:nvPr/>
        </p:nvCxnSpPr>
        <p:spPr>
          <a:xfrm>
            <a:off x="531838" y="3480735"/>
            <a:ext cx="11660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31838" y="4655252"/>
            <a:ext cx="11660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7" idx="3"/>
            <a:endCxn id="83" idx="1"/>
          </p:cNvCxnSpPr>
          <p:nvPr/>
        </p:nvCxnSpPr>
        <p:spPr>
          <a:xfrm flipV="1">
            <a:off x="9808077" y="1618853"/>
            <a:ext cx="554009" cy="2405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/>
          <a:stretch/>
        </p:blipFill>
        <p:spPr bwMode="auto">
          <a:xfrm flipH="1">
            <a:off x="931659" y="3556022"/>
            <a:ext cx="492363" cy="490476"/>
          </a:xfrm>
          <a:prstGeom prst="roundRect">
            <a:avLst>
              <a:gd name="adj" fmla="val 16667"/>
            </a:avLst>
          </a:prstGeom>
          <a:ln/>
          <a:extLst/>
        </p:spPr>
      </p:pic>
      <p:pic>
        <p:nvPicPr>
          <p:cNvPr id="38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/>
          <a:stretch/>
        </p:blipFill>
        <p:spPr bwMode="auto">
          <a:xfrm flipH="1">
            <a:off x="943915" y="4911037"/>
            <a:ext cx="492363" cy="490476"/>
          </a:xfrm>
          <a:prstGeom prst="roundRect">
            <a:avLst>
              <a:gd name="adj" fmla="val 16667"/>
            </a:avLst>
          </a:prstGeom>
          <a:ln/>
          <a:extLst/>
        </p:spPr>
      </p:pic>
      <p:cxnSp>
        <p:nvCxnSpPr>
          <p:cNvPr id="6" name="Straight Arrow Connector 5"/>
          <p:cNvCxnSpPr>
            <a:stCxn id="78" idx="0"/>
            <a:endCxn id="77" idx="2"/>
          </p:cNvCxnSpPr>
          <p:nvPr/>
        </p:nvCxnSpPr>
        <p:spPr>
          <a:xfrm flipH="1" flipV="1">
            <a:off x="9025969" y="1963367"/>
            <a:ext cx="7719" cy="420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8" idx="2"/>
            <a:endCxn id="79" idx="0"/>
          </p:cNvCxnSpPr>
          <p:nvPr/>
        </p:nvCxnSpPr>
        <p:spPr>
          <a:xfrm>
            <a:off x="9033688" y="3099201"/>
            <a:ext cx="0" cy="2049799"/>
          </a:xfrm>
          <a:prstGeom prst="straightConnector1">
            <a:avLst/>
          </a:prstGeom>
          <a:ln>
            <a:solidFill>
              <a:schemeClr val="accent5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olded Corner 51"/>
          <p:cNvSpPr/>
          <p:nvPr/>
        </p:nvSpPr>
        <p:spPr>
          <a:xfrm>
            <a:off x="8243860" y="6014854"/>
            <a:ext cx="2023966" cy="441282"/>
          </a:xfrm>
          <a:prstGeom prst="foldedCorner">
            <a:avLst/>
          </a:prstGeom>
          <a:solidFill>
            <a:srgbClr val="FFFFCC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Note: </a:t>
            </a:r>
            <a:r>
              <a:rPr lang="en-US" sz="1200" dirty="0" smtClean="0">
                <a:solidFill>
                  <a:schemeClr val="tx1"/>
                </a:solidFill>
              </a:rPr>
              <a:t>Scan using Handheld/</a:t>
            </a:r>
          </a:p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Direct Input to the system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endCxn id="43" idx="0"/>
          </p:cNvCxnSpPr>
          <p:nvPr/>
        </p:nvCxnSpPr>
        <p:spPr>
          <a:xfrm>
            <a:off x="11174470" y="1964953"/>
            <a:ext cx="12963" cy="38940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lded Corner 70"/>
          <p:cNvSpPr/>
          <p:nvPr/>
        </p:nvSpPr>
        <p:spPr>
          <a:xfrm>
            <a:off x="9095071" y="3164266"/>
            <a:ext cx="1095912" cy="314881"/>
          </a:xfrm>
          <a:prstGeom prst="foldedCorner">
            <a:avLst/>
          </a:prstGeom>
          <a:solidFill>
            <a:srgbClr val="FFFFCC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Note</a:t>
            </a:r>
            <a:r>
              <a:rPr lang="en-US" sz="1200" dirty="0" smtClean="0">
                <a:solidFill>
                  <a:schemeClr val="tx1"/>
                </a:solidFill>
              </a:rPr>
              <a:t>: No AGS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2" name="Folded Corner 71"/>
          <p:cNvSpPr/>
          <p:nvPr/>
        </p:nvSpPr>
        <p:spPr>
          <a:xfrm>
            <a:off x="9122110" y="2053931"/>
            <a:ext cx="1068873" cy="241182"/>
          </a:xfrm>
          <a:prstGeom prst="foldedCorner">
            <a:avLst/>
          </a:prstGeom>
          <a:solidFill>
            <a:srgbClr val="FFFFCC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Note</a:t>
            </a:r>
            <a:r>
              <a:rPr lang="en-US" sz="1200" dirty="0" smtClean="0">
                <a:solidFill>
                  <a:schemeClr val="tx1"/>
                </a:solidFill>
              </a:rPr>
              <a:t>: AGS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8245229" y="5149000"/>
            <a:ext cx="1576917" cy="71543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333" b="1" dirty="0" smtClean="0">
                <a:solidFill>
                  <a:schemeClr val="bg1"/>
                </a:solidFill>
              </a:rPr>
              <a:t>Manually Release</a:t>
            </a:r>
            <a:endParaRPr lang="en-US" sz="1333" b="1" dirty="0">
              <a:solidFill>
                <a:schemeClr val="bg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0362086" y="1288406"/>
            <a:ext cx="1576917" cy="66089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333" b="1" dirty="0" smtClean="0">
                <a:solidFill>
                  <a:schemeClr val="bg1"/>
                </a:solidFill>
              </a:rPr>
              <a:t>Auto Release</a:t>
            </a:r>
            <a:endParaRPr lang="en-US" sz="1333" b="1" dirty="0">
              <a:solidFill>
                <a:schemeClr val="bg1"/>
              </a:solidFill>
            </a:endParaRPr>
          </a:p>
        </p:txBody>
      </p:sp>
      <p:cxnSp>
        <p:nvCxnSpPr>
          <p:cNvPr id="67" name="Elbow Connector 66"/>
          <p:cNvCxnSpPr>
            <a:stCxn id="79" idx="3"/>
            <a:endCxn id="43" idx="2"/>
          </p:cNvCxnSpPr>
          <p:nvPr/>
        </p:nvCxnSpPr>
        <p:spPr>
          <a:xfrm flipV="1">
            <a:off x="9822146" y="3067677"/>
            <a:ext cx="1365287" cy="2439040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/>
          <p:cNvSpPr/>
          <p:nvPr/>
        </p:nvSpPr>
        <p:spPr>
          <a:xfrm>
            <a:off x="4831292" y="3637665"/>
            <a:ext cx="1827440" cy="337772"/>
          </a:xfrm>
          <a:prstGeom prst="foldedCorner">
            <a:avLst/>
          </a:prstGeom>
          <a:solidFill>
            <a:srgbClr val="FFFFCC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</a:rPr>
              <a:t>Note: </a:t>
            </a:r>
            <a:r>
              <a:rPr lang="en-US" sz="1000" dirty="0" smtClean="0">
                <a:solidFill>
                  <a:schemeClr val="tx1"/>
                </a:solidFill>
              </a:rPr>
              <a:t>Integration/Direct Input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8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78" y="1659000"/>
            <a:ext cx="5317162" cy="39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0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24802" y="3196068"/>
            <a:ext cx="7833597" cy="841820"/>
          </a:xfrm>
        </p:spPr>
        <p:txBody>
          <a:bodyPr>
            <a:noAutofit/>
          </a:bodyPr>
          <a:lstStyle/>
          <a:p>
            <a:r>
              <a:rPr lang="en-US" sz="10000" dirty="0" smtClean="0"/>
              <a:t>Thank You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27598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/>
          <p:nvPr/>
        </p:nvSpPr>
        <p:spPr>
          <a:xfrm>
            <a:off x="368950" y="1470194"/>
            <a:ext cx="10523850" cy="1079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6769" y="522175"/>
            <a:ext cx="815067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OUTLINE</a:t>
            </a:r>
          </a:p>
          <a:p>
            <a:endParaRPr lang="en-US" sz="4000" dirty="0">
              <a:solidFill>
                <a:srgbClr val="00999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High Level Process 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Risk Management System (RMS) Channel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Import Journey &amp; Manifest </a:t>
            </a:r>
            <a:r>
              <a:rPr lang="en-US" sz="2800" dirty="0" smtClean="0"/>
              <a:t>- Air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Export Journey &amp; Manifest </a:t>
            </a:r>
            <a:r>
              <a:rPr lang="en-US" sz="2800" dirty="0" smtClean="0"/>
              <a:t>- Air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Import </a:t>
            </a:r>
            <a:r>
              <a:rPr lang="en-US" sz="2800" dirty="0" smtClean="0"/>
              <a:t>Declaration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Export </a:t>
            </a:r>
            <a:r>
              <a:rPr lang="en-US" sz="2800" dirty="0" smtClean="0"/>
              <a:t>Declaration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Q &amp; A</a:t>
            </a:r>
            <a:endParaRPr lang="en-US" sz="2800" dirty="0"/>
          </a:p>
          <a:p>
            <a:pPr marL="538163" indent="-538163">
              <a:spcAft>
                <a:spcPts val="600"/>
              </a:spcAft>
              <a:buFont typeface="+mj-lt"/>
              <a:buAutoNum type="arabicPeriod"/>
            </a:pPr>
            <a:endParaRPr lang="en-US" sz="2800" dirty="0">
              <a:solidFill>
                <a:srgbClr val="006666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ucustom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" b="36043"/>
          <a:stretch/>
        </p:blipFill>
        <p:spPr bwMode="auto">
          <a:xfrm>
            <a:off x="5218385" y="4395859"/>
            <a:ext cx="6471691" cy="224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4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33375" y="34925"/>
            <a:ext cx="11149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ms-MY" sz="3600" b="1" dirty="0" smtClean="0">
                <a:latin typeface="News Gothic MT"/>
              </a:rPr>
              <a:t>High Level Process Flow (Import)</a:t>
            </a:r>
            <a:endParaRPr lang="en-US" altLang="ms-MY" sz="3600" b="1" dirty="0">
              <a:latin typeface="News Gothic M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2275" y="739775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Picture 2" descr="Image result for registratio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91" y="1813099"/>
            <a:ext cx="1042988" cy="11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855" y="1836490"/>
            <a:ext cx="10207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 descr="Image result for payment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985" y="4616114"/>
            <a:ext cx="10969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 descr="Image result for computer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302" y="1645412"/>
            <a:ext cx="12509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8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605" y="1691201"/>
            <a:ext cx="992587" cy="100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2" descr="Image result for clearanc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960" y="4738352"/>
            <a:ext cx="11271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4" descr="Image result for online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905" y="1513093"/>
            <a:ext cx="125571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6" descr="Image result for online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08" y="1543812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20"/>
          <p:cNvGrpSpPr>
            <a:grpSpLocks/>
          </p:cNvGrpSpPr>
          <p:nvPr/>
        </p:nvGrpSpPr>
        <p:grpSpPr bwMode="auto">
          <a:xfrm>
            <a:off x="6796214" y="1088199"/>
            <a:ext cx="1852613" cy="1949450"/>
            <a:chOff x="5927878" y="1591342"/>
            <a:chExt cx="1853140" cy="1949664"/>
          </a:xfrm>
        </p:grpSpPr>
        <p:sp>
          <p:nvSpPr>
            <p:cNvPr id="37" name="Rectangle 36"/>
            <p:cNvSpPr/>
            <p:nvPr/>
          </p:nvSpPr>
          <p:spPr>
            <a:xfrm>
              <a:off x="5927878" y="2023189"/>
              <a:ext cx="1835672" cy="15178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b="1">
                <a:latin typeface="Arial Black" panose="020B0A040201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27878" y="1591342"/>
              <a:ext cx="1853140" cy="4556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b="1" i="1" dirty="0">
                  <a:latin typeface="Arial Black" panose="020B0A04020102020204" pitchFamily="34" charset="0"/>
                </a:rPr>
                <a:t>Manifest</a:t>
              </a:r>
            </a:p>
          </p:txBody>
        </p:sp>
      </p:grpSp>
      <p:grpSp>
        <p:nvGrpSpPr>
          <p:cNvPr id="39" name="Group 56"/>
          <p:cNvGrpSpPr>
            <a:grpSpLocks/>
          </p:cNvGrpSpPr>
          <p:nvPr/>
        </p:nvGrpSpPr>
        <p:grpSpPr bwMode="auto">
          <a:xfrm>
            <a:off x="10759208" y="1084977"/>
            <a:ext cx="1218480" cy="1962955"/>
            <a:chOff x="5927878" y="1591342"/>
            <a:chExt cx="1853140" cy="1949664"/>
          </a:xfrm>
        </p:grpSpPr>
        <p:sp>
          <p:nvSpPr>
            <p:cNvPr id="40" name="Rectangle 39"/>
            <p:cNvSpPr/>
            <p:nvPr/>
          </p:nvSpPr>
          <p:spPr>
            <a:xfrm>
              <a:off x="5927878" y="2023189"/>
              <a:ext cx="1835688" cy="15178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b="1">
                <a:latin typeface="Arial Black" panose="020B0A040201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927878" y="1591342"/>
              <a:ext cx="1853140" cy="4556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b="1" dirty="0">
                  <a:latin typeface="Arial Black" panose="020B0A04020102020204" pitchFamily="34" charset="0"/>
                </a:rPr>
                <a:t>RMS</a:t>
              </a:r>
            </a:p>
          </p:txBody>
        </p:sp>
      </p:grpSp>
      <p:grpSp>
        <p:nvGrpSpPr>
          <p:cNvPr id="42" name="Group 59"/>
          <p:cNvGrpSpPr>
            <a:grpSpLocks/>
          </p:cNvGrpSpPr>
          <p:nvPr/>
        </p:nvGrpSpPr>
        <p:grpSpPr bwMode="auto">
          <a:xfrm>
            <a:off x="8776917" y="1068593"/>
            <a:ext cx="1854200" cy="1951038"/>
            <a:chOff x="5927878" y="1591342"/>
            <a:chExt cx="1853140" cy="1949664"/>
          </a:xfrm>
        </p:grpSpPr>
        <p:sp>
          <p:nvSpPr>
            <p:cNvPr id="43" name="Rectangle 42"/>
            <p:cNvSpPr/>
            <p:nvPr/>
          </p:nvSpPr>
          <p:spPr>
            <a:xfrm>
              <a:off x="5927878" y="2022838"/>
              <a:ext cx="1835688" cy="15181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b="1">
                <a:latin typeface="Arial Black" panose="020B0A040201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927878" y="1591342"/>
              <a:ext cx="1853140" cy="4552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b="1" i="1" dirty="0">
                  <a:latin typeface="Arial Black" panose="020B0A04020102020204" pitchFamily="34" charset="0"/>
                </a:rPr>
                <a:t>Declaration</a:t>
              </a:r>
            </a:p>
          </p:txBody>
        </p:sp>
      </p:grpSp>
      <p:grpSp>
        <p:nvGrpSpPr>
          <p:cNvPr id="45" name="Group 62"/>
          <p:cNvGrpSpPr>
            <a:grpSpLocks/>
          </p:cNvGrpSpPr>
          <p:nvPr/>
        </p:nvGrpSpPr>
        <p:grpSpPr bwMode="auto">
          <a:xfrm>
            <a:off x="4843821" y="1089787"/>
            <a:ext cx="1852612" cy="1949450"/>
            <a:chOff x="5927878" y="1591342"/>
            <a:chExt cx="1853140" cy="1949664"/>
          </a:xfrm>
        </p:grpSpPr>
        <p:sp>
          <p:nvSpPr>
            <p:cNvPr id="46" name="Rectangle 45"/>
            <p:cNvSpPr/>
            <p:nvPr/>
          </p:nvSpPr>
          <p:spPr>
            <a:xfrm>
              <a:off x="5927878" y="2023189"/>
              <a:ext cx="1835673" cy="15178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b="1">
                <a:latin typeface="Arial Black" panose="020B0A040201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27878" y="1591342"/>
              <a:ext cx="1853140" cy="45566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b="1" i="1" dirty="0">
                  <a:latin typeface="Arial Black" panose="020B0A04020102020204" pitchFamily="34" charset="0"/>
                </a:rPr>
                <a:t>Journey</a:t>
              </a:r>
            </a:p>
          </p:txBody>
        </p:sp>
      </p:grpSp>
      <p:grpSp>
        <p:nvGrpSpPr>
          <p:cNvPr id="48" name="Group 65"/>
          <p:cNvGrpSpPr>
            <a:grpSpLocks/>
          </p:cNvGrpSpPr>
          <p:nvPr/>
        </p:nvGrpSpPr>
        <p:grpSpPr bwMode="auto">
          <a:xfrm>
            <a:off x="2565060" y="1084976"/>
            <a:ext cx="2188987" cy="1949450"/>
            <a:chOff x="5927878" y="1591342"/>
            <a:chExt cx="1853140" cy="1949664"/>
          </a:xfrm>
        </p:grpSpPr>
        <p:sp>
          <p:nvSpPr>
            <p:cNvPr id="49" name="Rectangle 48"/>
            <p:cNvSpPr/>
            <p:nvPr/>
          </p:nvSpPr>
          <p:spPr>
            <a:xfrm>
              <a:off x="5927878" y="2023189"/>
              <a:ext cx="1835673" cy="15178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b="1">
                <a:latin typeface="Arial Black" panose="020B0A040201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927878" y="1591342"/>
              <a:ext cx="1853140" cy="5700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b="1" i="1" dirty="0" smtClean="0">
                  <a:latin typeface="Arial Black" panose="020B0A04020102020204" pitchFamily="34" charset="0"/>
                </a:rPr>
                <a:t>Permit, PTT, Exemption </a:t>
              </a:r>
              <a:r>
                <a:rPr lang="en-MY" b="1" i="1" dirty="0" err="1" smtClean="0">
                  <a:latin typeface="Arial Black" panose="020B0A04020102020204" pitchFamily="34" charset="0"/>
                </a:rPr>
                <a:t>etc</a:t>
              </a:r>
              <a:endParaRPr lang="en-MY" b="1" i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1" name="Group 68"/>
          <p:cNvGrpSpPr>
            <a:grpSpLocks/>
          </p:cNvGrpSpPr>
          <p:nvPr/>
        </p:nvGrpSpPr>
        <p:grpSpPr bwMode="auto">
          <a:xfrm>
            <a:off x="5347597" y="3827128"/>
            <a:ext cx="1854200" cy="2041525"/>
            <a:chOff x="5927878" y="1637990"/>
            <a:chExt cx="1853140" cy="1903016"/>
          </a:xfrm>
        </p:grpSpPr>
        <p:sp>
          <p:nvSpPr>
            <p:cNvPr id="52" name="Rectangle 51"/>
            <p:cNvSpPr/>
            <p:nvPr/>
          </p:nvSpPr>
          <p:spPr>
            <a:xfrm>
              <a:off x="5927878" y="2023189"/>
              <a:ext cx="1835688" cy="15178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b="1">
                <a:latin typeface="Arial Black" panose="020B0A040201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927878" y="1637990"/>
              <a:ext cx="1853140" cy="68383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b="1" i="1" dirty="0">
                  <a:latin typeface="Arial Black" panose="020B0A04020102020204" pitchFamily="34" charset="0"/>
                </a:rPr>
                <a:t>Payment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9944997" y="4527214"/>
            <a:ext cx="1836738" cy="1517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MY" b="1">
              <a:latin typeface="Arial Black" panose="020B0A040201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944997" y="3833477"/>
            <a:ext cx="1852613" cy="71596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b="1" i="1" dirty="0" smtClean="0">
                <a:latin typeface="Arial Black" panose="020B0A04020102020204" pitchFamily="34" charset="0"/>
              </a:rPr>
              <a:t>Inspection</a:t>
            </a:r>
            <a:endParaRPr lang="en-MY" b="1" i="1" dirty="0">
              <a:latin typeface="Arial Black" panose="020B0A040201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852609" y="4006614"/>
            <a:ext cx="2107620" cy="1894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latin typeface="Arial Black" panose="020B0A040201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846500" y="3722619"/>
            <a:ext cx="2113729" cy="5679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b="1" i="1" dirty="0" smtClean="0">
                <a:latin typeface="Arial Black" panose="020B0A04020102020204" pitchFamily="34" charset="0"/>
              </a:rPr>
              <a:t>Clearance &amp; Release</a:t>
            </a:r>
            <a:endParaRPr lang="en-MY" b="1" i="1" dirty="0">
              <a:latin typeface="Arial Black" panose="020B0A04020102020204" pitchFamily="34" charset="0"/>
            </a:endParaRPr>
          </a:p>
        </p:txBody>
      </p:sp>
      <p:grpSp>
        <p:nvGrpSpPr>
          <p:cNvPr id="61" name="Group 22"/>
          <p:cNvGrpSpPr>
            <a:grpSpLocks/>
          </p:cNvGrpSpPr>
          <p:nvPr/>
        </p:nvGrpSpPr>
        <p:grpSpPr bwMode="auto">
          <a:xfrm>
            <a:off x="155575" y="1088199"/>
            <a:ext cx="2270193" cy="1965325"/>
            <a:chOff x="460373" y="1422669"/>
            <a:chExt cx="2105366" cy="2149030"/>
          </a:xfrm>
        </p:grpSpPr>
        <p:sp>
          <p:nvSpPr>
            <p:cNvPr id="62" name="Rectangle 61"/>
            <p:cNvSpPr/>
            <p:nvPr/>
          </p:nvSpPr>
          <p:spPr>
            <a:xfrm>
              <a:off x="460373" y="2052797"/>
              <a:ext cx="2105366" cy="15189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>
                <a:latin typeface="Arial Black" panose="020B0A040201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60373" y="1422669"/>
              <a:ext cx="2105366" cy="6197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b="1" i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RBA &amp; Licensing</a:t>
              </a:r>
              <a:endParaRPr lang="en-MY" b="1" i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7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27" y="4353923"/>
            <a:ext cx="1820998" cy="14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4" name="Diagram 73"/>
          <p:cNvGraphicFramePr/>
          <p:nvPr>
            <p:extLst/>
          </p:nvPr>
        </p:nvGraphicFramePr>
        <p:xfrm>
          <a:off x="155575" y="3040824"/>
          <a:ext cx="2270193" cy="419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5" name="Diagram 74"/>
          <p:cNvGraphicFramePr/>
          <p:nvPr>
            <p:extLst/>
          </p:nvPr>
        </p:nvGraphicFramePr>
        <p:xfrm>
          <a:off x="4861163" y="3047932"/>
          <a:ext cx="3770201" cy="419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76" name="Diagram 75"/>
          <p:cNvGraphicFramePr/>
          <p:nvPr>
            <p:extLst/>
          </p:nvPr>
        </p:nvGraphicFramePr>
        <p:xfrm>
          <a:off x="10759208" y="3033601"/>
          <a:ext cx="1218480" cy="44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77" name="Diagram 76"/>
          <p:cNvGraphicFramePr/>
          <p:nvPr>
            <p:extLst/>
          </p:nvPr>
        </p:nvGraphicFramePr>
        <p:xfrm>
          <a:off x="8770656" y="3034056"/>
          <a:ext cx="1860462" cy="447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pSp>
        <p:nvGrpSpPr>
          <p:cNvPr id="81" name="Group 84"/>
          <p:cNvGrpSpPr>
            <a:grpSpLocks/>
          </p:cNvGrpSpPr>
          <p:nvPr/>
        </p:nvGrpSpPr>
        <p:grpSpPr bwMode="auto">
          <a:xfrm>
            <a:off x="9843395" y="5886105"/>
            <a:ext cx="2035020" cy="338614"/>
            <a:chOff x="10043660" y="6256325"/>
            <a:chExt cx="2035425" cy="338665"/>
          </a:xfrm>
        </p:grpSpPr>
        <p:graphicFrame>
          <p:nvGraphicFramePr>
            <p:cNvPr id="82" name="Diagram 81"/>
            <p:cNvGraphicFramePr/>
            <p:nvPr/>
          </p:nvGraphicFramePr>
          <p:xfrm>
            <a:off x="10043660" y="6256325"/>
            <a:ext cx="2035425" cy="3386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3" r:lo="rId34" r:qs="rId35" r:cs="rId36"/>
            </a:graphicData>
          </a:graphic>
        </p:graphicFrame>
        <p:sp>
          <p:nvSpPr>
            <p:cNvPr id="83" name="TextBox 96"/>
            <p:cNvSpPr txBox="1">
              <a:spLocks noChangeArrowheads="1"/>
            </p:cNvSpPr>
            <p:nvPr/>
          </p:nvSpPr>
          <p:spPr bwMode="auto">
            <a:xfrm>
              <a:off x="10120150" y="6328553"/>
              <a:ext cx="1903240" cy="246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ms-MY" sz="1000" dirty="0" smtClean="0">
                  <a:latin typeface="Arial Black" panose="020B0A04020102020204" pitchFamily="34" charset="0"/>
                </a:rPr>
                <a:t>INSPECTION</a:t>
              </a:r>
              <a:endParaRPr lang="en-US" altLang="ms-MY" sz="10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84" name="Group 97"/>
          <p:cNvGrpSpPr>
            <a:grpSpLocks/>
          </p:cNvGrpSpPr>
          <p:nvPr/>
        </p:nvGrpSpPr>
        <p:grpSpPr bwMode="auto">
          <a:xfrm>
            <a:off x="5272931" y="5824202"/>
            <a:ext cx="1928811" cy="338137"/>
            <a:chOff x="10043660" y="6256325"/>
            <a:chExt cx="2035425" cy="338665"/>
          </a:xfrm>
        </p:grpSpPr>
        <p:graphicFrame>
          <p:nvGraphicFramePr>
            <p:cNvPr id="85" name="Diagram 84"/>
            <p:cNvGraphicFramePr/>
            <p:nvPr/>
          </p:nvGraphicFramePr>
          <p:xfrm>
            <a:off x="10043660" y="6256325"/>
            <a:ext cx="2035425" cy="3386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8" r:lo="rId39" r:qs="rId40" r:cs="rId41"/>
            </a:graphicData>
          </a:graphic>
        </p:graphicFrame>
        <p:sp>
          <p:nvSpPr>
            <p:cNvPr id="86" name="TextBox 99"/>
            <p:cNvSpPr txBox="1">
              <a:spLocks noChangeArrowheads="1"/>
            </p:cNvSpPr>
            <p:nvPr/>
          </p:nvSpPr>
          <p:spPr bwMode="auto">
            <a:xfrm>
              <a:off x="10109330" y="6313477"/>
              <a:ext cx="19032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ms-MY" sz="1000" dirty="0">
                  <a:latin typeface="Arial Black" panose="020B0A04020102020204" pitchFamily="34" charset="0"/>
                </a:rPr>
                <a:t>PAYMENT</a:t>
              </a:r>
            </a:p>
          </p:txBody>
        </p:sp>
      </p:grpSp>
      <p:grpSp>
        <p:nvGrpSpPr>
          <p:cNvPr id="87" name="Group 100"/>
          <p:cNvGrpSpPr>
            <a:grpSpLocks/>
          </p:cNvGrpSpPr>
          <p:nvPr/>
        </p:nvGrpSpPr>
        <p:grpSpPr bwMode="auto">
          <a:xfrm>
            <a:off x="2846500" y="5847636"/>
            <a:ext cx="2161382" cy="338137"/>
            <a:chOff x="10037890" y="6256325"/>
            <a:chExt cx="2041195" cy="338665"/>
          </a:xfrm>
        </p:grpSpPr>
        <p:graphicFrame>
          <p:nvGraphicFramePr>
            <p:cNvPr id="88" name="Diagram 87"/>
            <p:cNvGraphicFramePr/>
            <p:nvPr/>
          </p:nvGraphicFramePr>
          <p:xfrm>
            <a:off x="10043660" y="6256325"/>
            <a:ext cx="2035425" cy="3386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3" r:lo="rId44" r:qs="rId45" r:cs="rId46"/>
            </a:graphicData>
          </a:graphic>
        </p:graphicFrame>
        <p:sp>
          <p:nvSpPr>
            <p:cNvPr id="89" name="TextBox 102"/>
            <p:cNvSpPr txBox="1">
              <a:spLocks noChangeArrowheads="1"/>
            </p:cNvSpPr>
            <p:nvPr/>
          </p:nvSpPr>
          <p:spPr bwMode="auto">
            <a:xfrm>
              <a:off x="10037890" y="6313477"/>
              <a:ext cx="19032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ms-MY" sz="1000" dirty="0">
                  <a:latin typeface="Arial Black" panose="020B0A04020102020204" pitchFamily="34" charset="0"/>
                </a:rPr>
                <a:t>CLEARANCE &amp; RELEASE</a:t>
              </a:r>
            </a:p>
          </p:txBody>
        </p:sp>
      </p:grpSp>
      <p:sp>
        <p:nvSpPr>
          <p:cNvPr id="93" name="Flowchart: Connector 92"/>
          <p:cNvSpPr/>
          <p:nvPr/>
        </p:nvSpPr>
        <p:spPr>
          <a:xfrm>
            <a:off x="2228850" y="6461053"/>
            <a:ext cx="268042" cy="28575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TextBox 8"/>
          <p:cNvSpPr txBox="1">
            <a:spLocks noChangeArrowheads="1"/>
          </p:cNvSpPr>
          <p:nvPr/>
        </p:nvSpPr>
        <p:spPr bwMode="auto">
          <a:xfrm>
            <a:off x="2584450" y="6468994"/>
            <a:ext cx="284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1400" dirty="0" smtClean="0">
                <a:latin typeface="News Gothic MT"/>
              </a:rPr>
              <a:t>Baharu </a:t>
            </a:r>
            <a:r>
              <a:rPr lang="en-US" altLang="ms-MY" sz="1400" dirty="0" err="1">
                <a:latin typeface="News Gothic MT"/>
              </a:rPr>
              <a:t>dalam</a:t>
            </a:r>
            <a:r>
              <a:rPr lang="en-US" altLang="ms-MY" sz="1400" dirty="0">
                <a:latin typeface="News Gothic MT"/>
              </a:rPr>
              <a:t> </a:t>
            </a:r>
            <a:r>
              <a:rPr lang="en-US" altLang="ms-MY" sz="1400" dirty="0" err="1">
                <a:latin typeface="News Gothic MT"/>
              </a:rPr>
              <a:t>sistem</a:t>
            </a:r>
            <a:r>
              <a:rPr lang="en-US" altLang="ms-MY" sz="1400" dirty="0">
                <a:latin typeface="News Gothic MT"/>
              </a:rPr>
              <a:t> </a:t>
            </a:r>
            <a:r>
              <a:rPr lang="en-US" altLang="ms-MY" sz="1400" dirty="0" err="1">
                <a:latin typeface="News Gothic MT"/>
              </a:rPr>
              <a:t>uCustoms</a:t>
            </a:r>
            <a:endParaRPr lang="en-US" altLang="ms-MY" sz="1400" dirty="0">
              <a:latin typeface="News Gothic MT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2553858" y="3034426"/>
            <a:ext cx="2200189" cy="426255"/>
            <a:chOff x="2516" y="0"/>
            <a:chExt cx="2574646" cy="327807"/>
          </a:xfrm>
          <a:scene3d>
            <a:camera prst="orthographicFront"/>
            <a:lightRig rig="flat" dir="t"/>
          </a:scene3d>
        </p:grpSpPr>
        <p:sp>
          <p:nvSpPr>
            <p:cNvPr id="100" name="Chevron 99"/>
            <p:cNvSpPr/>
            <p:nvPr/>
          </p:nvSpPr>
          <p:spPr>
            <a:xfrm>
              <a:off x="2516" y="0"/>
              <a:ext cx="2574646" cy="32780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Chevron 4"/>
            <p:cNvSpPr/>
            <p:nvPr/>
          </p:nvSpPr>
          <p:spPr>
            <a:xfrm>
              <a:off x="166420" y="0"/>
              <a:ext cx="2246839" cy="3278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n-MY" sz="1050" b="1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PERMIT, PTT, EXEMPTION </a:t>
              </a:r>
              <a:r>
                <a:rPr lang="en-MY" sz="1050" b="1" dirty="0" err="1">
                  <a:solidFill>
                    <a:schemeClr val="tx1"/>
                  </a:solidFill>
                  <a:latin typeface="Arial Black" panose="020B0A04020102020204" pitchFamily="34" charset="0"/>
                </a:rPr>
                <a:t>etc</a:t>
              </a:r>
              <a:endParaRPr lang="en-MY" sz="105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08" name="Picture 22" descr="Image result for clearanc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762" y="4749651"/>
            <a:ext cx="11271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Rectangle 108"/>
          <p:cNvSpPr/>
          <p:nvPr/>
        </p:nvSpPr>
        <p:spPr>
          <a:xfrm>
            <a:off x="7689799" y="4538513"/>
            <a:ext cx="1836738" cy="1517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MY" b="1">
              <a:latin typeface="Arial Black" panose="020B0A040201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689799" y="3844776"/>
            <a:ext cx="1852613" cy="71596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b="1" i="1" dirty="0" smtClean="0">
                <a:latin typeface="Arial Black" panose="020B0A04020102020204" pitchFamily="34" charset="0"/>
              </a:rPr>
              <a:t>Assessment</a:t>
            </a:r>
            <a:endParaRPr lang="en-MY" b="1" i="1" dirty="0">
              <a:latin typeface="Arial Black" panose="020B0A04020102020204" pitchFamily="34" charset="0"/>
            </a:endParaRPr>
          </a:p>
        </p:txBody>
      </p:sp>
      <p:grpSp>
        <p:nvGrpSpPr>
          <p:cNvPr id="111" name="Group 84"/>
          <p:cNvGrpSpPr>
            <a:grpSpLocks/>
          </p:cNvGrpSpPr>
          <p:nvPr/>
        </p:nvGrpSpPr>
        <p:grpSpPr bwMode="auto">
          <a:xfrm>
            <a:off x="7588197" y="5897404"/>
            <a:ext cx="2035020" cy="338614"/>
            <a:chOff x="10043660" y="6256325"/>
            <a:chExt cx="2035425" cy="338665"/>
          </a:xfrm>
        </p:grpSpPr>
        <p:graphicFrame>
          <p:nvGraphicFramePr>
            <p:cNvPr id="112" name="Diagram 111"/>
            <p:cNvGraphicFramePr/>
            <p:nvPr/>
          </p:nvGraphicFramePr>
          <p:xfrm>
            <a:off x="10043660" y="6256325"/>
            <a:ext cx="2035425" cy="3386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8" r:lo="rId49" r:qs="rId50" r:cs="rId51"/>
            </a:graphicData>
          </a:graphic>
        </p:graphicFrame>
        <p:sp>
          <p:nvSpPr>
            <p:cNvPr id="113" name="TextBox 96"/>
            <p:cNvSpPr txBox="1">
              <a:spLocks noChangeArrowheads="1"/>
            </p:cNvSpPr>
            <p:nvPr/>
          </p:nvSpPr>
          <p:spPr bwMode="auto">
            <a:xfrm>
              <a:off x="10119427" y="6325289"/>
              <a:ext cx="1903240" cy="246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ms-MY" sz="1000" dirty="0" smtClean="0">
                  <a:latin typeface="Arial Black" panose="020B0A04020102020204" pitchFamily="34" charset="0"/>
                </a:rPr>
                <a:t>ASSESSMENT</a:t>
              </a:r>
              <a:endParaRPr lang="en-US" altLang="ms-MY" sz="10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9843395" y="3683358"/>
            <a:ext cx="2044837" cy="2653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4" name="Rectangle 113"/>
          <p:cNvSpPr/>
          <p:nvPr/>
        </p:nvSpPr>
        <p:spPr>
          <a:xfrm>
            <a:off x="7562037" y="3683358"/>
            <a:ext cx="2044837" cy="2653048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5" name="Rectangle 114"/>
          <p:cNvSpPr/>
          <p:nvPr/>
        </p:nvSpPr>
        <p:spPr>
          <a:xfrm>
            <a:off x="5269141" y="3696031"/>
            <a:ext cx="2044837" cy="2653048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289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62"/>
          <p:cNvGrpSpPr>
            <a:grpSpLocks/>
          </p:cNvGrpSpPr>
          <p:nvPr/>
        </p:nvGrpSpPr>
        <p:grpSpPr bwMode="auto">
          <a:xfrm>
            <a:off x="6189843" y="1113232"/>
            <a:ext cx="1759003" cy="1934698"/>
            <a:chOff x="5927878" y="1591342"/>
            <a:chExt cx="1853140" cy="1949664"/>
          </a:xfrm>
        </p:grpSpPr>
        <p:sp>
          <p:nvSpPr>
            <p:cNvPr id="103" name="Rectangle 102"/>
            <p:cNvSpPr/>
            <p:nvPr/>
          </p:nvSpPr>
          <p:spPr>
            <a:xfrm>
              <a:off x="5927878" y="2023189"/>
              <a:ext cx="1835673" cy="15178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b="1">
                <a:latin typeface="Arial Black" panose="020B0A0402010202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927878" y="1591342"/>
              <a:ext cx="1853140" cy="45566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b="1" i="1" dirty="0" smtClean="0">
                  <a:latin typeface="Arial Black" panose="020B0A04020102020204" pitchFamily="34" charset="0"/>
                </a:rPr>
                <a:t>Shipment Order</a:t>
              </a:r>
              <a:endParaRPr lang="en-MY" b="1" i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33375" y="34925"/>
            <a:ext cx="11149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ms-MY" sz="3600" b="1" dirty="0" smtClean="0">
                <a:latin typeface="News Gothic MT"/>
              </a:rPr>
              <a:t>High Level Process Flow (Export)</a:t>
            </a:r>
            <a:endParaRPr lang="en-US" altLang="ms-MY" sz="3600" b="1" dirty="0">
              <a:latin typeface="News Gothic M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2275" y="739775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Picture 2" descr="Image result for registratio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99" y="1769265"/>
            <a:ext cx="1025002" cy="111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091" y="1836490"/>
            <a:ext cx="1023282" cy="102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 descr="Image result for payment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62" y="4674172"/>
            <a:ext cx="10969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 descr="Image result for computer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54" y="4431965"/>
            <a:ext cx="12509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8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597" y="1731700"/>
            <a:ext cx="1217541" cy="100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2" descr="Image result for clearanc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597" y="4796410"/>
            <a:ext cx="11271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4" descr="Image result for online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575" y="1513093"/>
            <a:ext cx="125571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6" descr="Image result for online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77" y="1543812"/>
            <a:ext cx="1320383" cy="13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20"/>
          <p:cNvGrpSpPr>
            <a:grpSpLocks/>
          </p:cNvGrpSpPr>
          <p:nvPr/>
        </p:nvGrpSpPr>
        <p:grpSpPr bwMode="auto">
          <a:xfrm>
            <a:off x="1017366" y="3874751"/>
            <a:ext cx="2003493" cy="2010075"/>
            <a:chOff x="5927878" y="1591342"/>
            <a:chExt cx="1853140" cy="1949664"/>
          </a:xfrm>
        </p:grpSpPr>
        <p:sp>
          <p:nvSpPr>
            <p:cNvPr id="37" name="Rectangle 36"/>
            <p:cNvSpPr/>
            <p:nvPr/>
          </p:nvSpPr>
          <p:spPr>
            <a:xfrm>
              <a:off x="5927878" y="2023189"/>
              <a:ext cx="1835672" cy="15178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b="1">
                <a:latin typeface="Arial Black" panose="020B0A040201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27878" y="1591342"/>
              <a:ext cx="1853140" cy="4556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b="1" i="1" dirty="0">
                  <a:latin typeface="Arial Black" panose="020B0A04020102020204" pitchFamily="34" charset="0"/>
                </a:rPr>
                <a:t>Manifest</a:t>
              </a:r>
            </a:p>
          </p:txBody>
        </p:sp>
      </p:grpSp>
      <p:grpSp>
        <p:nvGrpSpPr>
          <p:cNvPr id="39" name="Group 56"/>
          <p:cNvGrpSpPr>
            <a:grpSpLocks/>
          </p:cNvGrpSpPr>
          <p:nvPr/>
        </p:nvGrpSpPr>
        <p:grpSpPr bwMode="auto">
          <a:xfrm>
            <a:off x="10076630" y="1084978"/>
            <a:ext cx="1932610" cy="1962954"/>
            <a:chOff x="5927878" y="1591342"/>
            <a:chExt cx="1853140" cy="1949664"/>
          </a:xfrm>
        </p:grpSpPr>
        <p:sp>
          <p:nvSpPr>
            <p:cNvPr id="40" name="Rectangle 39"/>
            <p:cNvSpPr/>
            <p:nvPr/>
          </p:nvSpPr>
          <p:spPr>
            <a:xfrm>
              <a:off x="5927878" y="2023189"/>
              <a:ext cx="1835688" cy="15178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b="1">
                <a:latin typeface="Arial Black" panose="020B0A040201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927878" y="1591342"/>
              <a:ext cx="1853140" cy="4556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b="1" dirty="0">
                  <a:latin typeface="Arial Black" panose="020B0A04020102020204" pitchFamily="34" charset="0"/>
                </a:rPr>
                <a:t>RMS</a:t>
              </a:r>
            </a:p>
          </p:txBody>
        </p:sp>
      </p:grpSp>
      <p:grpSp>
        <p:nvGrpSpPr>
          <p:cNvPr id="42" name="Group 59"/>
          <p:cNvGrpSpPr>
            <a:grpSpLocks/>
          </p:cNvGrpSpPr>
          <p:nvPr/>
        </p:nvGrpSpPr>
        <p:grpSpPr bwMode="auto">
          <a:xfrm>
            <a:off x="8081466" y="1084975"/>
            <a:ext cx="1854200" cy="1962956"/>
            <a:chOff x="5927878" y="1591342"/>
            <a:chExt cx="1853140" cy="1949664"/>
          </a:xfrm>
        </p:grpSpPr>
        <p:sp>
          <p:nvSpPr>
            <p:cNvPr id="43" name="Rectangle 42"/>
            <p:cNvSpPr/>
            <p:nvPr/>
          </p:nvSpPr>
          <p:spPr>
            <a:xfrm>
              <a:off x="5927878" y="2022838"/>
              <a:ext cx="1835688" cy="15181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b="1">
                <a:latin typeface="Arial Black" panose="020B0A040201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927878" y="1591342"/>
              <a:ext cx="1853140" cy="4552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b="1" i="1" dirty="0">
                  <a:latin typeface="Arial Black" panose="020B0A04020102020204" pitchFamily="34" charset="0"/>
                </a:rPr>
                <a:t>Declaration</a:t>
              </a:r>
            </a:p>
          </p:txBody>
        </p:sp>
      </p:grpSp>
      <p:grpSp>
        <p:nvGrpSpPr>
          <p:cNvPr id="45" name="Group 62"/>
          <p:cNvGrpSpPr>
            <a:grpSpLocks/>
          </p:cNvGrpSpPr>
          <p:nvPr/>
        </p:nvGrpSpPr>
        <p:grpSpPr bwMode="auto">
          <a:xfrm>
            <a:off x="4315790" y="1089787"/>
            <a:ext cx="1759003" cy="1958143"/>
            <a:chOff x="5927878" y="1591342"/>
            <a:chExt cx="1853140" cy="1949664"/>
          </a:xfrm>
        </p:grpSpPr>
        <p:sp>
          <p:nvSpPr>
            <p:cNvPr id="46" name="Rectangle 45"/>
            <p:cNvSpPr/>
            <p:nvPr/>
          </p:nvSpPr>
          <p:spPr>
            <a:xfrm>
              <a:off x="5927878" y="2023189"/>
              <a:ext cx="1835673" cy="15178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b="1">
                <a:latin typeface="Arial Black" panose="020B0A040201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27878" y="1591342"/>
              <a:ext cx="1853140" cy="45566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b="1" i="1" dirty="0">
                  <a:latin typeface="Arial Black" panose="020B0A04020102020204" pitchFamily="34" charset="0"/>
                </a:rPr>
                <a:t>Journey</a:t>
              </a:r>
            </a:p>
          </p:txBody>
        </p:sp>
      </p:grpSp>
      <p:grpSp>
        <p:nvGrpSpPr>
          <p:cNvPr id="48" name="Group 65"/>
          <p:cNvGrpSpPr>
            <a:grpSpLocks/>
          </p:cNvGrpSpPr>
          <p:nvPr/>
        </p:nvGrpSpPr>
        <p:grpSpPr bwMode="auto">
          <a:xfrm>
            <a:off x="2114296" y="1084975"/>
            <a:ext cx="2060565" cy="1954261"/>
            <a:chOff x="5927878" y="1591342"/>
            <a:chExt cx="1853140" cy="1949664"/>
          </a:xfrm>
        </p:grpSpPr>
        <p:sp>
          <p:nvSpPr>
            <p:cNvPr id="49" name="Rectangle 48"/>
            <p:cNvSpPr/>
            <p:nvPr/>
          </p:nvSpPr>
          <p:spPr>
            <a:xfrm>
              <a:off x="5927878" y="2023189"/>
              <a:ext cx="1835673" cy="15178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b="1">
                <a:latin typeface="Arial Black" panose="020B0A040201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927878" y="1591342"/>
              <a:ext cx="1853140" cy="5700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b="1" i="1" dirty="0" smtClean="0">
                  <a:latin typeface="Arial Black" panose="020B0A04020102020204" pitchFamily="34" charset="0"/>
                </a:rPr>
                <a:t>Permit </a:t>
              </a:r>
              <a:r>
                <a:rPr lang="en-MY" b="1" i="1" dirty="0" err="1" smtClean="0">
                  <a:latin typeface="Arial Black" panose="020B0A04020102020204" pitchFamily="34" charset="0"/>
                </a:rPr>
                <a:t>etc</a:t>
              </a:r>
              <a:endParaRPr lang="en-MY" b="1" i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1" name="Group 68"/>
          <p:cNvGrpSpPr>
            <a:grpSpLocks/>
          </p:cNvGrpSpPr>
          <p:nvPr/>
        </p:nvGrpSpPr>
        <p:grpSpPr bwMode="auto">
          <a:xfrm>
            <a:off x="5549374" y="3885186"/>
            <a:ext cx="1854200" cy="2041525"/>
            <a:chOff x="5927878" y="1637990"/>
            <a:chExt cx="1853140" cy="1903016"/>
          </a:xfrm>
        </p:grpSpPr>
        <p:sp>
          <p:nvSpPr>
            <p:cNvPr id="52" name="Rectangle 51"/>
            <p:cNvSpPr/>
            <p:nvPr/>
          </p:nvSpPr>
          <p:spPr>
            <a:xfrm>
              <a:off x="5927878" y="2023189"/>
              <a:ext cx="1835688" cy="15178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b="1">
                <a:latin typeface="Arial Black" panose="020B0A040201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927878" y="1637990"/>
              <a:ext cx="1853140" cy="68383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b="1" i="1" dirty="0">
                  <a:latin typeface="Arial Black" panose="020B0A04020102020204" pitchFamily="34" charset="0"/>
                </a:rPr>
                <a:t>Payment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10001634" y="4585272"/>
            <a:ext cx="1836738" cy="1517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MY" b="1">
              <a:latin typeface="Arial Black" panose="020B0A040201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001634" y="3891535"/>
            <a:ext cx="1852613" cy="71596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b="1" i="1" dirty="0" smtClean="0">
                <a:latin typeface="Arial Black" panose="020B0A04020102020204" pitchFamily="34" charset="0"/>
              </a:rPr>
              <a:t>Inspection</a:t>
            </a:r>
            <a:endParaRPr lang="en-MY" b="1" i="1" dirty="0">
              <a:latin typeface="Arial Black" panose="020B0A04020102020204" pitchFamily="34" charset="0"/>
            </a:endParaRPr>
          </a:p>
        </p:txBody>
      </p:sp>
      <p:grpSp>
        <p:nvGrpSpPr>
          <p:cNvPr id="61" name="Group 22"/>
          <p:cNvGrpSpPr>
            <a:grpSpLocks/>
          </p:cNvGrpSpPr>
          <p:nvPr/>
        </p:nvGrpSpPr>
        <p:grpSpPr bwMode="auto">
          <a:xfrm>
            <a:off x="155576" y="1088200"/>
            <a:ext cx="1836738" cy="1959730"/>
            <a:chOff x="460373" y="1422669"/>
            <a:chExt cx="2105366" cy="2149030"/>
          </a:xfrm>
        </p:grpSpPr>
        <p:sp>
          <p:nvSpPr>
            <p:cNvPr id="62" name="Rectangle 61"/>
            <p:cNvSpPr/>
            <p:nvPr/>
          </p:nvSpPr>
          <p:spPr>
            <a:xfrm>
              <a:off x="460373" y="2052797"/>
              <a:ext cx="2105366" cy="15189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>
                <a:latin typeface="Arial Black" panose="020B0A040201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60373" y="1422669"/>
              <a:ext cx="2105366" cy="6197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b="1" i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RBA &amp; Licensing</a:t>
              </a:r>
              <a:endParaRPr lang="en-MY" b="1" i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aphicFrame>
        <p:nvGraphicFramePr>
          <p:cNvPr id="74" name="Diagram 73"/>
          <p:cNvGraphicFramePr/>
          <p:nvPr>
            <p:extLst>
              <p:ext uri="{D42A27DB-BD31-4B8C-83A1-F6EECF244321}">
                <p14:modId xmlns:p14="http://schemas.microsoft.com/office/powerpoint/2010/main" val="2813736556"/>
              </p:ext>
            </p:extLst>
          </p:nvPr>
        </p:nvGraphicFramePr>
        <p:xfrm>
          <a:off x="155575" y="3040824"/>
          <a:ext cx="1827091" cy="419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5" name="Diagram 74"/>
          <p:cNvGraphicFramePr/>
          <p:nvPr>
            <p:extLst>
              <p:ext uri="{D42A27DB-BD31-4B8C-83A1-F6EECF244321}">
                <p14:modId xmlns:p14="http://schemas.microsoft.com/office/powerpoint/2010/main" val="1647936908"/>
              </p:ext>
            </p:extLst>
          </p:nvPr>
        </p:nvGraphicFramePr>
        <p:xfrm>
          <a:off x="4307058" y="3039235"/>
          <a:ext cx="3641788" cy="401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76" name="Diagram 75"/>
          <p:cNvGraphicFramePr/>
          <p:nvPr>
            <p:extLst>
              <p:ext uri="{D42A27DB-BD31-4B8C-83A1-F6EECF244321}">
                <p14:modId xmlns:p14="http://schemas.microsoft.com/office/powerpoint/2010/main" val="205991749"/>
              </p:ext>
            </p:extLst>
          </p:nvPr>
        </p:nvGraphicFramePr>
        <p:xfrm>
          <a:off x="10053941" y="3031944"/>
          <a:ext cx="1937099" cy="44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77" name="Diagram 76"/>
          <p:cNvGraphicFramePr/>
          <p:nvPr>
            <p:extLst>
              <p:ext uri="{D42A27DB-BD31-4B8C-83A1-F6EECF244321}">
                <p14:modId xmlns:p14="http://schemas.microsoft.com/office/powerpoint/2010/main" val="2778097761"/>
              </p:ext>
            </p:extLst>
          </p:nvPr>
        </p:nvGraphicFramePr>
        <p:xfrm>
          <a:off x="8047126" y="3031944"/>
          <a:ext cx="1860462" cy="447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pSp>
        <p:nvGrpSpPr>
          <p:cNvPr id="81" name="Group 84"/>
          <p:cNvGrpSpPr>
            <a:grpSpLocks/>
          </p:cNvGrpSpPr>
          <p:nvPr/>
        </p:nvGrpSpPr>
        <p:grpSpPr bwMode="auto">
          <a:xfrm>
            <a:off x="9900032" y="5944163"/>
            <a:ext cx="2035020" cy="338614"/>
            <a:chOff x="10043660" y="6256325"/>
            <a:chExt cx="2035425" cy="338665"/>
          </a:xfrm>
        </p:grpSpPr>
        <p:graphicFrame>
          <p:nvGraphicFramePr>
            <p:cNvPr id="82" name="Diagram 81"/>
            <p:cNvGraphicFramePr/>
            <p:nvPr/>
          </p:nvGraphicFramePr>
          <p:xfrm>
            <a:off x="10043660" y="6256325"/>
            <a:ext cx="2035425" cy="3386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2" r:lo="rId33" r:qs="rId34" r:cs="rId35"/>
            </a:graphicData>
          </a:graphic>
        </p:graphicFrame>
        <p:sp>
          <p:nvSpPr>
            <p:cNvPr id="83" name="TextBox 96"/>
            <p:cNvSpPr txBox="1">
              <a:spLocks noChangeArrowheads="1"/>
            </p:cNvSpPr>
            <p:nvPr/>
          </p:nvSpPr>
          <p:spPr bwMode="auto">
            <a:xfrm>
              <a:off x="10120150" y="6328553"/>
              <a:ext cx="1903240" cy="246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ms-MY" sz="1000" dirty="0" smtClean="0">
                  <a:latin typeface="Arial Black" panose="020B0A04020102020204" pitchFamily="34" charset="0"/>
                </a:rPr>
                <a:t>INSPECTION</a:t>
              </a:r>
              <a:endParaRPr lang="en-US" altLang="ms-MY" sz="10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84" name="Group 97"/>
          <p:cNvGrpSpPr>
            <a:grpSpLocks/>
          </p:cNvGrpSpPr>
          <p:nvPr/>
        </p:nvGrpSpPr>
        <p:grpSpPr bwMode="auto">
          <a:xfrm>
            <a:off x="5474708" y="5882260"/>
            <a:ext cx="1928811" cy="338137"/>
            <a:chOff x="10043660" y="6256325"/>
            <a:chExt cx="2035425" cy="338665"/>
          </a:xfrm>
        </p:grpSpPr>
        <p:graphicFrame>
          <p:nvGraphicFramePr>
            <p:cNvPr id="85" name="Diagram 84"/>
            <p:cNvGraphicFramePr/>
            <p:nvPr/>
          </p:nvGraphicFramePr>
          <p:xfrm>
            <a:off x="10043660" y="6256325"/>
            <a:ext cx="2035425" cy="3386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7" r:lo="rId38" r:qs="rId39" r:cs="rId40"/>
            </a:graphicData>
          </a:graphic>
        </p:graphicFrame>
        <p:sp>
          <p:nvSpPr>
            <p:cNvPr id="86" name="TextBox 99"/>
            <p:cNvSpPr txBox="1">
              <a:spLocks noChangeArrowheads="1"/>
            </p:cNvSpPr>
            <p:nvPr/>
          </p:nvSpPr>
          <p:spPr bwMode="auto">
            <a:xfrm>
              <a:off x="10109330" y="6313477"/>
              <a:ext cx="19032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ms-MY" sz="1000" dirty="0">
                  <a:latin typeface="Arial Black" panose="020B0A04020102020204" pitchFamily="34" charset="0"/>
                </a:rPr>
                <a:t>PAYMENT</a:t>
              </a:r>
            </a:p>
          </p:txBody>
        </p:sp>
      </p:grpSp>
      <p:sp>
        <p:nvSpPr>
          <p:cNvPr id="93" name="Flowchart: Connector 92"/>
          <p:cNvSpPr/>
          <p:nvPr/>
        </p:nvSpPr>
        <p:spPr>
          <a:xfrm>
            <a:off x="2301420" y="6461053"/>
            <a:ext cx="268042" cy="28575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TextBox 8"/>
          <p:cNvSpPr txBox="1">
            <a:spLocks noChangeArrowheads="1"/>
          </p:cNvSpPr>
          <p:nvPr/>
        </p:nvSpPr>
        <p:spPr bwMode="auto">
          <a:xfrm>
            <a:off x="2584450" y="6468994"/>
            <a:ext cx="284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1400" dirty="0" smtClean="0">
                <a:latin typeface="News Gothic MT"/>
              </a:rPr>
              <a:t>Baharu </a:t>
            </a:r>
            <a:r>
              <a:rPr lang="en-US" altLang="ms-MY" sz="1400" dirty="0" err="1">
                <a:latin typeface="News Gothic MT"/>
              </a:rPr>
              <a:t>dalam</a:t>
            </a:r>
            <a:r>
              <a:rPr lang="en-US" altLang="ms-MY" sz="1400" dirty="0">
                <a:latin typeface="News Gothic MT"/>
              </a:rPr>
              <a:t> </a:t>
            </a:r>
            <a:r>
              <a:rPr lang="en-US" altLang="ms-MY" sz="1400" dirty="0" err="1">
                <a:latin typeface="News Gothic MT"/>
              </a:rPr>
              <a:t>sistem</a:t>
            </a:r>
            <a:r>
              <a:rPr lang="en-US" altLang="ms-MY" sz="1400" dirty="0">
                <a:latin typeface="News Gothic MT"/>
              </a:rPr>
              <a:t> </a:t>
            </a:r>
            <a:r>
              <a:rPr lang="en-US" altLang="ms-MY" sz="1400" dirty="0" err="1">
                <a:latin typeface="News Gothic MT"/>
              </a:rPr>
              <a:t>uCustoms</a:t>
            </a:r>
            <a:endParaRPr lang="en-US" altLang="ms-MY" sz="1400" dirty="0">
              <a:latin typeface="News Gothic MT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2115602" y="3047932"/>
            <a:ext cx="2059260" cy="426255"/>
            <a:chOff x="2516" y="0"/>
            <a:chExt cx="2574646" cy="327807"/>
          </a:xfrm>
          <a:scene3d>
            <a:camera prst="orthographicFront"/>
            <a:lightRig rig="flat" dir="t"/>
          </a:scene3d>
        </p:grpSpPr>
        <p:sp>
          <p:nvSpPr>
            <p:cNvPr id="100" name="Chevron 99"/>
            <p:cNvSpPr/>
            <p:nvPr/>
          </p:nvSpPr>
          <p:spPr>
            <a:xfrm>
              <a:off x="2516" y="0"/>
              <a:ext cx="2574646" cy="32780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Chevron 4"/>
            <p:cNvSpPr/>
            <p:nvPr/>
          </p:nvSpPr>
          <p:spPr>
            <a:xfrm>
              <a:off x="166420" y="0"/>
              <a:ext cx="2246839" cy="3278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n-MY" sz="1050" b="1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PERMIT, </a:t>
              </a:r>
              <a:r>
                <a:rPr lang="en-MY" sz="1050" b="1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EXEMPTION </a:t>
              </a:r>
              <a:r>
                <a:rPr lang="en-MY" sz="1050" b="1" dirty="0" err="1">
                  <a:solidFill>
                    <a:schemeClr val="tx1"/>
                  </a:solidFill>
                  <a:latin typeface="Arial Black" panose="020B0A04020102020204" pitchFamily="34" charset="0"/>
                </a:rPr>
                <a:t>etc</a:t>
              </a:r>
              <a:endParaRPr lang="en-MY" sz="105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08" name="Picture 22" descr="Image result for clearanc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455" y="4807709"/>
            <a:ext cx="11271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Rectangle 108"/>
          <p:cNvSpPr/>
          <p:nvPr/>
        </p:nvSpPr>
        <p:spPr>
          <a:xfrm>
            <a:off x="7804492" y="4596571"/>
            <a:ext cx="1836738" cy="1517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MY" b="1">
              <a:latin typeface="Arial Black" panose="020B0A040201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804492" y="3902834"/>
            <a:ext cx="1852613" cy="71596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b="1" i="1" dirty="0" smtClean="0">
                <a:latin typeface="Arial Black" panose="020B0A04020102020204" pitchFamily="34" charset="0"/>
              </a:rPr>
              <a:t>Assessment</a:t>
            </a:r>
            <a:endParaRPr lang="en-MY" b="1" i="1" dirty="0">
              <a:latin typeface="Arial Black" panose="020B0A04020102020204" pitchFamily="34" charset="0"/>
            </a:endParaRPr>
          </a:p>
        </p:txBody>
      </p:sp>
      <p:grpSp>
        <p:nvGrpSpPr>
          <p:cNvPr id="111" name="Group 84"/>
          <p:cNvGrpSpPr>
            <a:grpSpLocks/>
          </p:cNvGrpSpPr>
          <p:nvPr/>
        </p:nvGrpSpPr>
        <p:grpSpPr bwMode="auto">
          <a:xfrm>
            <a:off x="7702890" y="5955462"/>
            <a:ext cx="2035020" cy="338614"/>
            <a:chOff x="10043660" y="6256325"/>
            <a:chExt cx="2035425" cy="338665"/>
          </a:xfrm>
        </p:grpSpPr>
        <p:graphicFrame>
          <p:nvGraphicFramePr>
            <p:cNvPr id="112" name="Diagram 111"/>
            <p:cNvGraphicFramePr/>
            <p:nvPr/>
          </p:nvGraphicFramePr>
          <p:xfrm>
            <a:off x="10043660" y="6256325"/>
            <a:ext cx="2035425" cy="3386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2" r:lo="rId43" r:qs="rId44" r:cs="rId45"/>
            </a:graphicData>
          </a:graphic>
        </p:graphicFrame>
        <p:sp>
          <p:nvSpPr>
            <p:cNvPr id="113" name="TextBox 96"/>
            <p:cNvSpPr txBox="1">
              <a:spLocks noChangeArrowheads="1"/>
            </p:cNvSpPr>
            <p:nvPr/>
          </p:nvSpPr>
          <p:spPr bwMode="auto">
            <a:xfrm>
              <a:off x="10119427" y="6325289"/>
              <a:ext cx="1903240" cy="246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ms-MY" sz="1000" dirty="0" smtClean="0">
                  <a:latin typeface="Arial Black" panose="020B0A04020102020204" pitchFamily="34" charset="0"/>
                </a:rPr>
                <a:t>ASSESSMENT</a:t>
              </a:r>
              <a:endParaRPr lang="en-US" altLang="ms-MY" sz="10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9900032" y="3741416"/>
            <a:ext cx="2044837" cy="2653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4" name="Rectangle 113"/>
          <p:cNvSpPr/>
          <p:nvPr/>
        </p:nvSpPr>
        <p:spPr>
          <a:xfrm>
            <a:off x="7676730" y="3741416"/>
            <a:ext cx="2044837" cy="2653048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5" name="Rectangle 114"/>
          <p:cNvSpPr/>
          <p:nvPr/>
        </p:nvSpPr>
        <p:spPr>
          <a:xfrm>
            <a:off x="5470918" y="3754089"/>
            <a:ext cx="2044837" cy="2653048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90" name="Group 100"/>
          <p:cNvGrpSpPr>
            <a:grpSpLocks/>
          </p:cNvGrpSpPr>
          <p:nvPr/>
        </p:nvGrpSpPr>
        <p:grpSpPr bwMode="auto">
          <a:xfrm>
            <a:off x="1018159" y="5884827"/>
            <a:ext cx="1983815" cy="335570"/>
            <a:chOff x="10037890" y="6256325"/>
            <a:chExt cx="2041195" cy="338665"/>
          </a:xfrm>
        </p:grpSpPr>
        <p:graphicFrame>
          <p:nvGraphicFramePr>
            <p:cNvPr id="91" name="Diagram 90"/>
            <p:cNvGraphicFramePr/>
            <p:nvPr/>
          </p:nvGraphicFramePr>
          <p:xfrm>
            <a:off x="10043660" y="6256325"/>
            <a:ext cx="2035425" cy="3386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7" r:lo="rId48" r:qs="rId49" r:cs="rId50"/>
            </a:graphicData>
          </a:graphic>
        </p:graphicFrame>
        <p:sp>
          <p:nvSpPr>
            <p:cNvPr id="92" name="TextBox 102"/>
            <p:cNvSpPr txBox="1">
              <a:spLocks noChangeArrowheads="1"/>
            </p:cNvSpPr>
            <p:nvPr/>
          </p:nvSpPr>
          <p:spPr bwMode="auto">
            <a:xfrm>
              <a:off x="10037890" y="6313477"/>
              <a:ext cx="19032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ms-MY" sz="1000" dirty="0" smtClean="0">
                  <a:latin typeface="Arial Black" panose="020B0A04020102020204" pitchFamily="34" charset="0"/>
                </a:rPr>
                <a:t>CARGO</a:t>
              </a:r>
              <a:endParaRPr lang="en-US" altLang="ms-MY" sz="10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5" name="Picture 16" descr="Image result for computer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79" y="1610945"/>
            <a:ext cx="12509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2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89" y="4634639"/>
            <a:ext cx="1542287" cy="111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Rectangle 123"/>
          <p:cNvSpPr/>
          <p:nvPr/>
        </p:nvSpPr>
        <p:spPr>
          <a:xfrm>
            <a:off x="3473989" y="3877245"/>
            <a:ext cx="1560487" cy="65094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b="1" i="1" dirty="0" smtClean="0">
                <a:latin typeface="Arial Black" panose="020B0A04020102020204" pitchFamily="34" charset="0"/>
              </a:rPr>
              <a:t>Clearance &amp; Release</a:t>
            </a:r>
            <a:endParaRPr lang="en-MY" b="1" i="1" dirty="0">
              <a:latin typeface="Arial Black" panose="020B0A04020102020204" pitchFamily="34" charset="0"/>
            </a:endParaRPr>
          </a:p>
        </p:txBody>
      </p:sp>
      <p:grpSp>
        <p:nvGrpSpPr>
          <p:cNvPr id="125" name="Group 100"/>
          <p:cNvGrpSpPr>
            <a:grpSpLocks/>
          </p:cNvGrpSpPr>
          <p:nvPr/>
        </p:nvGrpSpPr>
        <p:grpSpPr bwMode="auto">
          <a:xfrm>
            <a:off x="3460891" y="5882268"/>
            <a:ext cx="1573585" cy="532733"/>
            <a:chOff x="10037890" y="6256325"/>
            <a:chExt cx="2041195" cy="311714"/>
          </a:xfrm>
        </p:grpSpPr>
        <p:graphicFrame>
          <p:nvGraphicFramePr>
            <p:cNvPr id="126" name="Diagram 125"/>
            <p:cNvGraphicFramePr/>
            <p:nvPr>
              <p:extLst>
                <p:ext uri="{D42A27DB-BD31-4B8C-83A1-F6EECF244321}">
                  <p14:modId xmlns:p14="http://schemas.microsoft.com/office/powerpoint/2010/main" val="2960012204"/>
                </p:ext>
              </p:extLst>
            </p:nvPr>
          </p:nvGraphicFramePr>
          <p:xfrm>
            <a:off x="10043660" y="6256325"/>
            <a:ext cx="2035425" cy="2996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3" r:lo="rId54" r:qs="rId55" r:cs="rId56"/>
            </a:graphicData>
          </a:graphic>
        </p:graphicFrame>
        <p:sp>
          <p:nvSpPr>
            <p:cNvPr id="127" name="TextBox 102"/>
            <p:cNvSpPr txBox="1">
              <a:spLocks noChangeArrowheads="1"/>
            </p:cNvSpPr>
            <p:nvPr/>
          </p:nvSpPr>
          <p:spPr bwMode="auto">
            <a:xfrm>
              <a:off x="10037890" y="6313477"/>
              <a:ext cx="1903241" cy="25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ms-MY" sz="1000" dirty="0" smtClean="0">
                  <a:latin typeface="Arial Black" panose="020B0A04020102020204" pitchFamily="34" charset="0"/>
                </a:rPr>
                <a:t>CLEARANCE </a:t>
              </a:r>
              <a:r>
                <a:rPr lang="en-US" altLang="ms-MY" sz="1000" dirty="0">
                  <a:latin typeface="Arial Black" panose="020B0A04020102020204" pitchFamily="34" charset="0"/>
                </a:rPr>
                <a:t>&amp; RELEASE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43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33375" y="34925"/>
            <a:ext cx="11149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600" b="1" dirty="0" smtClean="0">
                <a:latin typeface="News Gothic MT"/>
              </a:rPr>
              <a:t>RMS Channel</a:t>
            </a:r>
            <a:endParaRPr lang="en-US" altLang="ms-MY" sz="3600" b="1" dirty="0">
              <a:latin typeface="News Gothic M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2275" y="739775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1766753" y="1489567"/>
            <a:ext cx="9340469" cy="4434481"/>
            <a:chOff x="398334" y="1894940"/>
            <a:chExt cx="9296830" cy="4434481"/>
          </a:xfrm>
        </p:grpSpPr>
        <p:sp>
          <p:nvSpPr>
            <p:cNvPr id="97" name="Freeform 96"/>
            <p:cNvSpPr/>
            <p:nvPr/>
          </p:nvSpPr>
          <p:spPr>
            <a:xfrm>
              <a:off x="398334" y="2131100"/>
              <a:ext cx="9296830" cy="1184400"/>
            </a:xfrm>
            <a:custGeom>
              <a:avLst/>
              <a:gdLst>
                <a:gd name="connsiteX0" fmla="*/ 0 w 11418277"/>
                <a:gd name="connsiteY0" fmla="*/ 0 h 1184400"/>
                <a:gd name="connsiteX1" fmla="*/ 11418277 w 11418277"/>
                <a:gd name="connsiteY1" fmla="*/ 0 h 1184400"/>
                <a:gd name="connsiteX2" fmla="*/ 11418277 w 11418277"/>
                <a:gd name="connsiteY2" fmla="*/ 1184400 h 1184400"/>
                <a:gd name="connsiteX3" fmla="*/ 0 w 11418277"/>
                <a:gd name="connsiteY3" fmla="*/ 1184400 h 1184400"/>
                <a:gd name="connsiteX4" fmla="*/ 0 w 11418277"/>
                <a:gd name="connsiteY4" fmla="*/ 0 h 118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8277" h="1184400">
                  <a:moveTo>
                    <a:pt x="0" y="0"/>
                  </a:moveTo>
                  <a:lnTo>
                    <a:pt x="11418277" y="0"/>
                  </a:lnTo>
                  <a:lnTo>
                    <a:pt x="11418277" y="1184400"/>
                  </a:lnTo>
                  <a:lnTo>
                    <a:pt x="0" y="11844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6185" tIns="333248" rIns="886185" bIns="170688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MY" sz="2000" kern="1200" dirty="0" smtClean="0"/>
                <a:t>Goods </a:t>
              </a:r>
              <a:r>
                <a:rPr lang="en-MY" sz="2000" kern="1200" dirty="0"/>
                <a:t>declared obtains an automatic </a:t>
              </a:r>
              <a:r>
                <a:rPr lang="en-MY" sz="2000" kern="1200" dirty="0" smtClean="0"/>
                <a:t>customs </a:t>
              </a:r>
              <a:r>
                <a:rPr lang="en-MY" sz="2000" kern="1200" dirty="0"/>
                <a:t>clearance of the goods </a:t>
              </a:r>
              <a:r>
                <a:rPr lang="en-MY" sz="2000" kern="1200" dirty="0" smtClean="0"/>
                <a:t>declared (</a:t>
              </a:r>
              <a:r>
                <a:rPr lang="en-MY" sz="2000" kern="1200" dirty="0"/>
                <a:t>85% of current declaration statistics)</a:t>
              </a:r>
              <a:endParaRPr lang="en-US" sz="2000" kern="1200" dirty="0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969247" y="1894940"/>
              <a:ext cx="7992793" cy="472320"/>
            </a:xfrm>
            <a:custGeom>
              <a:avLst/>
              <a:gdLst>
                <a:gd name="connsiteX0" fmla="*/ 0 w 7992793"/>
                <a:gd name="connsiteY0" fmla="*/ 78722 h 472320"/>
                <a:gd name="connsiteX1" fmla="*/ 78722 w 7992793"/>
                <a:gd name="connsiteY1" fmla="*/ 0 h 472320"/>
                <a:gd name="connsiteX2" fmla="*/ 7914071 w 7992793"/>
                <a:gd name="connsiteY2" fmla="*/ 0 h 472320"/>
                <a:gd name="connsiteX3" fmla="*/ 7992793 w 7992793"/>
                <a:gd name="connsiteY3" fmla="*/ 78722 h 472320"/>
                <a:gd name="connsiteX4" fmla="*/ 7992793 w 7992793"/>
                <a:gd name="connsiteY4" fmla="*/ 393598 h 472320"/>
                <a:gd name="connsiteX5" fmla="*/ 7914071 w 7992793"/>
                <a:gd name="connsiteY5" fmla="*/ 472320 h 472320"/>
                <a:gd name="connsiteX6" fmla="*/ 78722 w 7992793"/>
                <a:gd name="connsiteY6" fmla="*/ 472320 h 472320"/>
                <a:gd name="connsiteX7" fmla="*/ 0 w 7992793"/>
                <a:gd name="connsiteY7" fmla="*/ 393598 h 472320"/>
                <a:gd name="connsiteX8" fmla="*/ 0 w 7992793"/>
                <a:gd name="connsiteY8" fmla="*/ 78722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92793" h="472320">
                  <a:moveTo>
                    <a:pt x="0" y="78722"/>
                  </a:moveTo>
                  <a:cubicBezTo>
                    <a:pt x="0" y="35245"/>
                    <a:pt x="35245" y="0"/>
                    <a:pt x="78722" y="0"/>
                  </a:cubicBezTo>
                  <a:lnTo>
                    <a:pt x="7914071" y="0"/>
                  </a:lnTo>
                  <a:cubicBezTo>
                    <a:pt x="7957548" y="0"/>
                    <a:pt x="7992793" y="35245"/>
                    <a:pt x="7992793" y="78722"/>
                  </a:cubicBezTo>
                  <a:lnTo>
                    <a:pt x="7992793" y="393598"/>
                  </a:lnTo>
                  <a:cubicBezTo>
                    <a:pt x="7992793" y="437075"/>
                    <a:pt x="7957548" y="472320"/>
                    <a:pt x="7914071" y="472320"/>
                  </a:cubicBezTo>
                  <a:lnTo>
                    <a:pt x="78722" y="472320"/>
                  </a:lnTo>
                  <a:cubicBezTo>
                    <a:pt x="35245" y="472320"/>
                    <a:pt x="0" y="437075"/>
                    <a:pt x="0" y="393598"/>
                  </a:cubicBezTo>
                  <a:lnTo>
                    <a:pt x="0" y="78722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166" tIns="23057" rIns="325166" bIns="23057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b="1" kern="1200" dirty="0"/>
                <a:t>Green Channel</a:t>
              </a:r>
              <a:endParaRPr lang="en-US" sz="2400" kern="1200" dirty="0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98335" y="3638060"/>
              <a:ext cx="9296829" cy="1184400"/>
            </a:xfrm>
            <a:custGeom>
              <a:avLst/>
              <a:gdLst>
                <a:gd name="connsiteX0" fmla="*/ 0 w 11418277"/>
                <a:gd name="connsiteY0" fmla="*/ 0 h 1184400"/>
                <a:gd name="connsiteX1" fmla="*/ 11418277 w 11418277"/>
                <a:gd name="connsiteY1" fmla="*/ 0 h 1184400"/>
                <a:gd name="connsiteX2" fmla="*/ 11418277 w 11418277"/>
                <a:gd name="connsiteY2" fmla="*/ 1184400 h 1184400"/>
                <a:gd name="connsiteX3" fmla="*/ 0 w 11418277"/>
                <a:gd name="connsiteY3" fmla="*/ 1184400 h 1184400"/>
                <a:gd name="connsiteX4" fmla="*/ 0 w 11418277"/>
                <a:gd name="connsiteY4" fmla="*/ 0 h 118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8277" h="1184400">
                  <a:moveTo>
                    <a:pt x="0" y="0"/>
                  </a:moveTo>
                  <a:lnTo>
                    <a:pt x="11418277" y="0"/>
                  </a:lnTo>
                  <a:lnTo>
                    <a:pt x="11418277" y="1184400"/>
                  </a:lnTo>
                  <a:lnTo>
                    <a:pt x="0" y="11844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6185" tIns="333248" rIns="886185" bIns="170688" numCol="1" spcCol="1270" anchor="t" anchorCtr="0">
              <a:noAutofit/>
            </a:bodyPr>
            <a:lstStyle/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MY" sz="2000" kern="1200" dirty="0"/>
                <a:t>Goods declared will undergo </a:t>
              </a:r>
              <a:r>
                <a:rPr lang="en-MY" sz="2000" dirty="0"/>
                <a:t>examination of the import/export documents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969247" y="3401900"/>
              <a:ext cx="7992793" cy="472320"/>
            </a:xfrm>
            <a:custGeom>
              <a:avLst/>
              <a:gdLst>
                <a:gd name="connsiteX0" fmla="*/ 0 w 7992793"/>
                <a:gd name="connsiteY0" fmla="*/ 78722 h 472320"/>
                <a:gd name="connsiteX1" fmla="*/ 78722 w 7992793"/>
                <a:gd name="connsiteY1" fmla="*/ 0 h 472320"/>
                <a:gd name="connsiteX2" fmla="*/ 7914071 w 7992793"/>
                <a:gd name="connsiteY2" fmla="*/ 0 h 472320"/>
                <a:gd name="connsiteX3" fmla="*/ 7992793 w 7992793"/>
                <a:gd name="connsiteY3" fmla="*/ 78722 h 472320"/>
                <a:gd name="connsiteX4" fmla="*/ 7992793 w 7992793"/>
                <a:gd name="connsiteY4" fmla="*/ 393598 h 472320"/>
                <a:gd name="connsiteX5" fmla="*/ 7914071 w 7992793"/>
                <a:gd name="connsiteY5" fmla="*/ 472320 h 472320"/>
                <a:gd name="connsiteX6" fmla="*/ 78722 w 7992793"/>
                <a:gd name="connsiteY6" fmla="*/ 472320 h 472320"/>
                <a:gd name="connsiteX7" fmla="*/ 0 w 7992793"/>
                <a:gd name="connsiteY7" fmla="*/ 393598 h 472320"/>
                <a:gd name="connsiteX8" fmla="*/ 0 w 7992793"/>
                <a:gd name="connsiteY8" fmla="*/ 78722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92793" h="472320">
                  <a:moveTo>
                    <a:pt x="0" y="78722"/>
                  </a:moveTo>
                  <a:cubicBezTo>
                    <a:pt x="0" y="35245"/>
                    <a:pt x="35245" y="0"/>
                    <a:pt x="78722" y="0"/>
                  </a:cubicBezTo>
                  <a:lnTo>
                    <a:pt x="7914071" y="0"/>
                  </a:lnTo>
                  <a:cubicBezTo>
                    <a:pt x="7957548" y="0"/>
                    <a:pt x="7992793" y="35245"/>
                    <a:pt x="7992793" y="78722"/>
                  </a:cubicBezTo>
                  <a:lnTo>
                    <a:pt x="7992793" y="393598"/>
                  </a:lnTo>
                  <a:cubicBezTo>
                    <a:pt x="7992793" y="437075"/>
                    <a:pt x="7957548" y="472320"/>
                    <a:pt x="7914071" y="472320"/>
                  </a:cubicBezTo>
                  <a:lnTo>
                    <a:pt x="78722" y="472320"/>
                  </a:lnTo>
                  <a:cubicBezTo>
                    <a:pt x="35245" y="472320"/>
                    <a:pt x="0" y="437075"/>
                    <a:pt x="0" y="393598"/>
                  </a:cubicBezTo>
                  <a:lnTo>
                    <a:pt x="0" y="78722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166" tIns="23057" rIns="325166" bIns="23057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b="1" kern="1200" dirty="0">
                  <a:solidFill>
                    <a:schemeClr val="bg2">
                      <a:lumMod val="25000"/>
                    </a:schemeClr>
                  </a:solidFill>
                </a:rPr>
                <a:t>Yellow Channel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98334" y="5145021"/>
              <a:ext cx="9296830" cy="1184400"/>
            </a:xfrm>
            <a:custGeom>
              <a:avLst/>
              <a:gdLst>
                <a:gd name="connsiteX0" fmla="*/ 0 w 11418277"/>
                <a:gd name="connsiteY0" fmla="*/ 0 h 1184400"/>
                <a:gd name="connsiteX1" fmla="*/ 11418277 w 11418277"/>
                <a:gd name="connsiteY1" fmla="*/ 0 h 1184400"/>
                <a:gd name="connsiteX2" fmla="*/ 11418277 w 11418277"/>
                <a:gd name="connsiteY2" fmla="*/ 1184400 h 1184400"/>
                <a:gd name="connsiteX3" fmla="*/ 0 w 11418277"/>
                <a:gd name="connsiteY3" fmla="*/ 1184400 h 1184400"/>
                <a:gd name="connsiteX4" fmla="*/ 0 w 11418277"/>
                <a:gd name="connsiteY4" fmla="*/ 0 h 118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8277" h="1184400">
                  <a:moveTo>
                    <a:pt x="0" y="0"/>
                  </a:moveTo>
                  <a:lnTo>
                    <a:pt x="11418277" y="0"/>
                  </a:lnTo>
                  <a:lnTo>
                    <a:pt x="11418277" y="1184400"/>
                  </a:lnTo>
                  <a:lnTo>
                    <a:pt x="0" y="11844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6185" tIns="333248" rIns="886185" bIns="170688" numCol="1" spcCol="1270" anchor="t" anchorCtr="0">
              <a:noAutofit/>
            </a:bodyPr>
            <a:lstStyle/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MY" sz="2000" kern="1200" dirty="0"/>
                <a:t>Goods declared will undergo </a:t>
              </a:r>
              <a:r>
                <a:rPr lang="en-MY" sz="2000" dirty="0"/>
                <a:t>physical examination </a:t>
              </a:r>
              <a:r>
                <a:rPr lang="en-MY" sz="2000" dirty="0" smtClean="0"/>
                <a:t>as well as examination </a:t>
              </a:r>
              <a:r>
                <a:rPr lang="en-MY" sz="2000" kern="1200" dirty="0"/>
                <a:t>of the </a:t>
              </a:r>
              <a:r>
                <a:rPr lang="en-MY" sz="2000" kern="1200" dirty="0" smtClean="0"/>
                <a:t>import/export documents</a:t>
              </a:r>
              <a:endParaRPr lang="en-MY" sz="2000" kern="1200" dirty="0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969247" y="4908861"/>
              <a:ext cx="7992793" cy="472320"/>
            </a:xfrm>
            <a:custGeom>
              <a:avLst/>
              <a:gdLst>
                <a:gd name="connsiteX0" fmla="*/ 0 w 7992793"/>
                <a:gd name="connsiteY0" fmla="*/ 78722 h 472320"/>
                <a:gd name="connsiteX1" fmla="*/ 78722 w 7992793"/>
                <a:gd name="connsiteY1" fmla="*/ 0 h 472320"/>
                <a:gd name="connsiteX2" fmla="*/ 7914071 w 7992793"/>
                <a:gd name="connsiteY2" fmla="*/ 0 h 472320"/>
                <a:gd name="connsiteX3" fmla="*/ 7992793 w 7992793"/>
                <a:gd name="connsiteY3" fmla="*/ 78722 h 472320"/>
                <a:gd name="connsiteX4" fmla="*/ 7992793 w 7992793"/>
                <a:gd name="connsiteY4" fmla="*/ 393598 h 472320"/>
                <a:gd name="connsiteX5" fmla="*/ 7914071 w 7992793"/>
                <a:gd name="connsiteY5" fmla="*/ 472320 h 472320"/>
                <a:gd name="connsiteX6" fmla="*/ 78722 w 7992793"/>
                <a:gd name="connsiteY6" fmla="*/ 472320 h 472320"/>
                <a:gd name="connsiteX7" fmla="*/ 0 w 7992793"/>
                <a:gd name="connsiteY7" fmla="*/ 393598 h 472320"/>
                <a:gd name="connsiteX8" fmla="*/ 0 w 7992793"/>
                <a:gd name="connsiteY8" fmla="*/ 78722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92793" h="472320">
                  <a:moveTo>
                    <a:pt x="0" y="78722"/>
                  </a:moveTo>
                  <a:cubicBezTo>
                    <a:pt x="0" y="35245"/>
                    <a:pt x="35245" y="0"/>
                    <a:pt x="78722" y="0"/>
                  </a:cubicBezTo>
                  <a:lnTo>
                    <a:pt x="7914071" y="0"/>
                  </a:lnTo>
                  <a:cubicBezTo>
                    <a:pt x="7957548" y="0"/>
                    <a:pt x="7992793" y="35245"/>
                    <a:pt x="7992793" y="78722"/>
                  </a:cubicBezTo>
                  <a:lnTo>
                    <a:pt x="7992793" y="393598"/>
                  </a:lnTo>
                  <a:cubicBezTo>
                    <a:pt x="7992793" y="437075"/>
                    <a:pt x="7957548" y="472320"/>
                    <a:pt x="7914071" y="472320"/>
                  </a:cubicBezTo>
                  <a:lnTo>
                    <a:pt x="78722" y="472320"/>
                  </a:lnTo>
                  <a:cubicBezTo>
                    <a:pt x="35245" y="472320"/>
                    <a:pt x="0" y="437075"/>
                    <a:pt x="0" y="393598"/>
                  </a:cubicBezTo>
                  <a:lnTo>
                    <a:pt x="0" y="78722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166" tIns="23057" rIns="325166" bIns="23057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b="1" kern="1200" dirty="0"/>
                <a:t>Red Channel</a:t>
              </a:r>
            </a:p>
          </p:txBody>
        </p:sp>
      </p:grpSp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45"/>
          <a:stretch/>
        </p:blipFill>
        <p:spPr>
          <a:xfrm>
            <a:off x="636771" y="1344097"/>
            <a:ext cx="1241712" cy="156602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4" name="Picture 4" descr="http://1.bp.blogspot.com/-pgnhOy605KA/VcrusPsy33I/AAAAAAAAAEQ/XoobZ25Kqmg/s1600/959612_customs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1" t="-740" r="20586" b="740"/>
          <a:stretch/>
        </p:blipFill>
        <p:spPr bwMode="auto">
          <a:xfrm>
            <a:off x="636772" y="2996527"/>
            <a:ext cx="1241711" cy="15570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6" descr="http://guardian.ng/wp-content/uploads/2015/06/Scanner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0" y="4603021"/>
            <a:ext cx="1214983" cy="14576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36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967946"/>
            <a:ext cx="10032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atin typeface="Arial Black" panose="020B0A04020102020204" pitchFamily="34" charset="0"/>
              </a:rPr>
              <a:t>Import Journey &amp; Manifest (Air)</a:t>
            </a:r>
            <a:endParaRPr lang="en-US" sz="4400" b="1" dirty="0" smtClean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10287913" y="1331038"/>
            <a:ext cx="1591733" cy="1174734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/>
              <a:t>3</a:t>
            </a:r>
            <a:endParaRPr lang="en-US" sz="11500" dirty="0"/>
          </a:p>
        </p:txBody>
      </p:sp>
      <p:pic>
        <p:nvPicPr>
          <p:cNvPr id="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5"/>
          <a:stretch/>
        </p:blipFill>
        <p:spPr bwMode="auto">
          <a:xfrm>
            <a:off x="4436027" y="3416503"/>
            <a:ext cx="7048500" cy="30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5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367368" y="141818"/>
            <a:ext cx="10011833" cy="8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393" tIns="14197" rIns="28393" bIns="14197">
            <a:spAutoFit/>
          </a:bodyPr>
          <a:lstStyle>
            <a:lvl1pPr>
              <a:defRPr sz="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667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End To End -  High Level Process Flow for Import</a:t>
            </a:r>
            <a:endParaRPr lang="en-US" sz="2667" b="1" dirty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2667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865559" y="973227"/>
            <a:ext cx="1205823" cy="52003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Single Sign-On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146629" y="973729"/>
            <a:ext cx="1276351" cy="51953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Register as </a:t>
            </a:r>
            <a:r>
              <a:rPr lang="en-US" sz="1200" b="1" dirty="0" err="1" smtClean="0">
                <a:solidFill>
                  <a:schemeClr val="bg1"/>
                </a:solidFill>
              </a:rPr>
              <a:t>uCustoms</a:t>
            </a:r>
            <a:r>
              <a:rPr lang="en-US" sz="1200" b="1" dirty="0" smtClean="0">
                <a:solidFill>
                  <a:schemeClr val="bg1"/>
                </a:solidFill>
              </a:rPr>
              <a:t> User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099955" y="1191041"/>
            <a:ext cx="1075247" cy="252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2823607" y="2261144"/>
            <a:ext cx="1227694" cy="45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Register Foreign Vessel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-14788" y="2060509"/>
            <a:ext cx="520701" cy="479749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Cargo</a:t>
            </a:r>
          </a:p>
        </p:txBody>
      </p:sp>
      <p:sp>
        <p:nvSpPr>
          <p:cNvPr id="134" name="TextBox 133"/>
          <p:cNvSpPr txBox="1"/>
          <p:nvPr/>
        </p:nvSpPr>
        <p:spPr bwMode="auto">
          <a:xfrm>
            <a:off x="609046" y="1455939"/>
            <a:ext cx="1325783" cy="4343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64345" tIns="32173" rIns="64345" bIns="32173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pPr defTabSz="243590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Internal/</a:t>
            </a:r>
          </a:p>
          <a:p>
            <a:pPr defTabSz="243590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External Users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 bwMode="auto">
          <a:xfrm>
            <a:off x="633399" y="3664549"/>
            <a:ext cx="1338284" cy="4343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64345" tIns="32173" rIns="64345" bIns="32173" anchor="ctr">
            <a:spAutoFit/>
          </a:bodyPr>
          <a:lstStyle/>
          <a:p>
            <a:pPr algn="ctr" defTabSz="243590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Terminal Operator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99" name="Elbow Connector 198"/>
          <p:cNvCxnSpPr>
            <a:stCxn id="297" idx="2"/>
            <a:endCxn id="335" idx="1"/>
          </p:cNvCxnSpPr>
          <p:nvPr/>
        </p:nvCxnSpPr>
        <p:spPr>
          <a:xfrm rot="16200000" flipH="1">
            <a:off x="6947288" y="901909"/>
            <a:ext cx="341749" cy="7201325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Elbow Connector 281"/>
          <p:cNvCxnSpPr/>
          <p:nvPr/>
        </p:nvCxnSpPr>
        <p:spPr>
          <a:xfrm flipV="1">
            <a:off x="4211392" y="3941363"/>
            <a:ext cx="5351193" cy="1"/>
          </a:xfrm>
          <a:prstGeom prst="bentConnector3">
            <a:avLst>
              <a:gd name="adj1" fmla="val 50000"/>
            </a:avLst>
          </a:prstGeom>
          <a:ln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Rounded Rectangle 295"/>
          <p:cNvSpPr/>
          <p:nvPr/>
        </p:nvSpPr>
        <p:spPr>
          <a:xfrm>
            <a:off x="4329660" y="2261144"/>
            <a:ext cx="1276349" cy="45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Submit </a:t>
            </a:r>
            <a:r>
              <a:rPr lang="en-US" sz="1200" b="1" dirty="0">
                <a:solidFill>
                  <a:schemeClr val="bg1"/>
                </a:solidFill>
              </a:rPr>
              <a:t>Journey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2823608" y="3492974"/>
            <a:ext cx="1387784" cy="83872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Submit Import  Manifest (AWB/</a:t>
            </a:r>
          </a:p>
          <a:p>
            <a:pPr algn="ctr" defTabSz="283890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MAWB+HAWB)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98" name="TextBox 297"/>
          <p:cNvSpPr txBox="1"/>
          <p:nvPr/>
        </p:nvSpPr>
        <p:spPr bwMode="auto">
          <a:xfrm>
            <a:off x="627371" y="2299515"/>
            <a:ext cx="1317260" cy="4343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64345" tIns="32173" rIns="64345" bIns="32173" anchor="ctr">
            <a:spAutoFit/>
          </a:bodyPr>
          <a:lstStyle/>
          <a:p>
            <a:pPr algn="ctr" defTabSz="243590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Airport Authority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2082" y="647699"/>
            <a:ext cx="520701" cy="134039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2838395" y="2264997"/>
            <a:ext cx="1227694" cy="45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Register Flight Details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17" name="TextBox 316"/>
          <p:cNvSpPr txBox="1"/>
          <p:nvPr/>
        </p:nvSpPr>
        <p:spPr bwMode="auto">
          <a:xfrm>
            <a:off x="636492" y="5629688"/>
            <a:ext cx="1335191" cy="249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64345" tIns="32173" rIns="64345" bIns="32173" anchor="ctr">
            <a:spAutoFit/>
          </a:bodyPr>
          <a:lstStyle/>
          <a:p>
            <a:pPr algn="ctr" defTabSz="243590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Customs Agent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18" name="Rounded Rectangle 317"/>
          <p:cNvSpPr/>
          <p:nvPr/>
        </p:nvSpPr>
        <p:spPr>
          <a:xfrm>
            <a:off x="2823607" y="5534502"/>
            <a:ext cx="1371850" cy="41133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Submit HAWB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26" name="Rounded Rectangle 325"/>
          <p:cNvSpPr/>
          <p:nvPr/>
        </p:nvSpPr>
        <p:spPr>
          <a:xfrm>
            <a:off x="5900265" y="2261144"/>
            <a:ext cx="1276349" cy="45583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Arrive </a:t>
            </a:r>
            <a:r>
              <a:rPr lang="en-US" sz="1200" b="1" dirty="0">
                <a:solidFill>
                  <a:schemeClr val="bg1"/>
                </a:solidFill>
              </a:rPr>
              <a:t>Journey</a:t>
            </a:r>
          </a:p>
        </p:txBody>
      </p:sp>
      <p:sp>
        <p:nvSpPr>
          <p:cNvPr id="328" name="Rectangle 327"/>
          <p:cNvSpPr/>
          <p:nvPr/>
        </p:nvSpPr>
        <p:spPr>
          <a:xfrm>
            <a:off x="-14788" y="654565"/>
            <a:ext cx="12192000" cy="135711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200" dirty="0"/>
          </a:p>
        </p:txBody>
      </p:sp>
      <p:sp>
        <p:nvSpPr>
          <p:cNvPr id="329" name="Rectangle 328"/>
          <p:cNvSpPr/>
          <p:nvPr/>
        </p:nvSpPr>
        <p:spPr>
          <a:xfrm>
            <a:off x="14788" y="2060509"/>
            <a:ext cx="12192000" cy="479749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200"/>
          </a:p>
        </p:txBody>
      </p:sp>
      <p:sp>
        <p:nvSpPr>
          <p:cNvPr id="335" name="Rounded Rectangle 334"/>
          <p:cNvSpPr/>
          <p:nvPr/>
        </p:nvSpPr>
        <p:spPr>
          <a:xfrm>
            <a:off x="10718825" y="4415006"/>
            <a:ext cx="1190371" cy="5168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Go to Declaration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39" name="Rounded Rectangle 338"/>
          <p:cNvSpPr/>
          <p:nvPr/>
        </p:nvSpPr>
        <p:spPr>
          <a:xfrm>
            <a:off x="9562585" y="3492974"/>
            <a:ext cx="1190372" cy="83872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RMS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351" name="Straight Connector 350"/>
          <p:cNvCxnSpPr/>
          <p:nvPr/>
        </p:nvCxnSpPr>
        <p:spPr>
          <a:xfrm>
            <a:off x="2278966" y="647699"/>
            <a:ext cx="0" cy="1349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>
            <a:off x="2276621" y="2070334"/>
            <a:ext cx="2345" cy="2544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>
          <a:xfrm>
            <a:off x="2276621" y="4651016"/>
            <a:ext cx="0" cy="2206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Rounded Rectangle 393"/>
          <p:cNvSpPr/>
          <p:nvPr/>
        </p:nvSpPr>
        <p:spPr>
          <a:xfrm>
            <a:off x="7479083" y="2261145"/>
            <a:ext cx="1276349" cy="45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Submit FOT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402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/>
          <a:stretch/>
        </p:blipFill>
        <p:spPr bwMode="auto">
          <a:xfrm flipH="1">
            <a:off x="989402" y="795769"/>
            <a:ext cx="550055" cy="538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74" name="Folded Corner 73"/>
          <p:cNvSpPr/>
          <p:nvPr/>
        </p:nvSpPr>
        <p:spPr>
          <a:xfrm>
            <a:off x="2629532" y="4466014"/>
            <a:ext cx="484550" cy="274414"/>
          </a:xfrm>
          <a:prstGeom prst="foldedCorner">
            <a:avLst/>
          </a:prstGeom>
          <a:solidFill>
            <a:srgbClr val="FFFFCC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NOC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41" name="Straight Connector 240"/>
          <p:cNvCxnSpPr/>
          <p:nvPr/>
        </p:nvCxnSpPr>
        <p:spPr>
          <a:xfrm>
            <a:off x="505913" y="3112388"/>
            <a:ext cx="11686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stCxn id="61" idx="3"/>
            <a:endCxn id="296" idx="1"/>
          </p:cNvCxnSpPr>
          <p:nvPr/>
        </p:nvCxnSpPr>
        <p:spPr>
          <a:xfrm>
            <a:off x="4051301" y="2487935"/>
            <a:ext cx="278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Elbow Connector 244"/>
          <p:cNvCxnSpPr>
            <a:stCxn id="44" idx="2"/>
            <a:endCxn id="61" idx="0"/>
          </p:cNvCxnSpPr>
          <p:nvPr/>
        </p:nvCxnSpPr>
        <p:spPr>
          <a:xfrm rot="5400000">
            <a:off x="4227189" y="703528"/>
            <a:ext cx="767882" cy="2347351"/>
          </a:xfrm>
          <a:prstGeom prst="bentConnector3">
            <a:avLst>
              <a:gd name="adj1" fmla="val 43291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296" idx="2"/>
            <a:endCxn id="297" idx="0"/>
          </p:cNvCxnSpPr>
          <p:nvPr/>
        </p:nvCxnSpPr>
        <p:spPr>
          <a:xfrm rot="5400000">
            <a:off x="3853544" y="2378683"/>
            <a:ext cx="778248" cy="1450335"/>
          </a:xfrm>
          <a:prstGeom prst="bentConnector3">
            <a:avLst>
              <a:gd name="adj1" fmla="val 29484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>
            <a:endCxn id="318" idx="1"/>
          </p:cNvCxnSpPr>
          <p:nvPr/>
        </p:nvCxnSpPr>
        <p:spPr>
          <a:xfrm rot="10800000" flipV="1">
            <a:off x="2823608" y="4130046"/>
            <a:ext cx="1" cy="1610122"/>
          </a:xfrm>
          <a:prstGeom prst="bentConnector3">
            <a:avLst>
              <a:gd name="adj1" fmla="val 22860100000"/>
            </a:avLst>
          </a:prstGeom>
          <a:ln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530240" y="5107587"/>
            <a:ext cx="11686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318" idx="2"/>
            <a:endCxn id="335" idx="2"/>
          </p:cNvCxnSpPr>
          <p:nvPr/>
        </p:nvCxnSpPr>
        <p:spPr>
          <a:xfrm rot="5400000" flipH="1" flipV="1">
            <a:off x="6904798" y="1536621"/>
            <a:ext cx="1013945" cy="7804479"/>
          </a:xfrm>
          <a:prstGeom prst="bentConnector3">
            <a:avLst>
              <a:gd name="adj1" fmla="val -2254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>
            <a:stCxn id="318" idx="3"/>
            <a:endCxn id="339" idx="2"/>
          </p:cNvCxnSpPr>
          <p:nvPr/>
        </p:nvCxnSpPr>
        <p:spPr>
          <a:xfrm flipV="1">
            <a:off x="4195457" y="4331696"/>
            <a:ext cx="5962314" cy="140847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5606009" y="2487935"/>
            <a:ext cx="278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7176614" y="2487935"/>
            <a:ext cx="278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lded Corner 39"/>
          <p:cNvSpPr/>
          <p:nvPr/>
        </p:nvSpPr>
        <p:spPr>
          <a:xfrm>
            <a:off x="5827668" y="3580636"/>
            <a:ext cx="1584102" cy="263885"/>
          </a:xfrm>
          <a:prstGeom prst="foldedCorner">
            <a:avLst/>
          </a:prstGeom>
          <a:solidFill>
            <a:srgbClr val="FFFFCC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Integration/Direct Input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4948" y="4789711"/>
            <a:ext cx="1407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dirty="0" smtClean="0"/>
              <a:t>(</a:t>
            </a:r>
            <a:r>
              <a:rPr lang="en-US" sz="1000" dirty="0"/>
              <a:t>Direct Input only</a:t>
            </a:r>
            <a:r>
              <a:rPr lang="en-US" sz="1000" dirty="0" smtClean="0"/>
              <a:t>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2543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967946"/>
            <a:ext cx="10032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atin typeface="Arial Black" panose="020B0A04020102020204" pitchFamily="34" charset="0"/>
              </a:rPr>
              <a:t>Export Journey &amp; Manifest (Air)</a:t>
            </a:r>
            <a:endParaRPr lang="en-US" sz="4400" b="1" dirty="0" smtClean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10287913" y="1331038"/>
            <a:ext cx="1591733" cy="1174734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>
                <a:latin typeface="Century Gothic" panose="020B0502020202020204" pitchFamily="34" charset="0"/>
              </a:rPr>
              <a:t>4</a:t>
            </a:r>
            <a:endParaRPr lang="en-US" sz="115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5"/>
          <a:stretch/>
        </p:blipFill>
        <p:spPr bwMode="auto">
          <a:xfrm>
            <a:off x="4436027" y="3416503"/>
            <a:ext cx="7048500" cy="30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5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367368" y="141818"/>
            <a:ext cx="10011833" cy="8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393" tIns="14197" rIns="28393" bIns="14197">
            <a:spAutoFit/>
          </a:bodyPr>
          <a:lstStyle>
            <a:lvl1pPr>
              <a:defRPr sz="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667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End To End -  High Level Process Flow for </a:t>
            </a:r>
            <a:r>
              <a:rPr lang="en-US" sz="2667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  <a:endParaRPr lang="en-US" sz="2667" b="1" dirty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2667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551583" y="973229"/>
            <a:ext cx="1205823" cy="52003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Single Sign-On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146629" y="973729"/>
            <a:ext cx="1276351" cy="51953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Register as </a:t>
            </a:r>
            <a:r>
              <a:rPr lang="en-US" sz="1200" b="1" dirty="0" err="1" smtClean="0">
                <a:solidFill>
                  <a:schemeClr val="bg1"/>
                </a:solidFill>
              </a:rPr>
              <a:t>uCustoms</a:t>
            </a:r>
            <a:r>
              <a:rPr lang="en-US" sz="1200" b="1" dirty="0" smtClean="0">
                <a:solidFill>
                  <a:schemeClr val="bg1"/>
                </a:solidFill>
              </a:rPr>
              <a:t> User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59" name="Straight Arrow Connector 58"/>
          <p:cNvCxnSpPr>
            <a:stCxn id="58" idx="3"/>
            <a:endCxn id="44" idx="1"/>
          </p:cNvCxnSpPr>
          <p:nvPr/>
        </p:nvCxnSpPr>
        <p:spPr>
          <a:xfrm>
            <a:off x="3757406" y="1233246"/>
            <a:ext cx="1389223" cy="25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-14788" y="2021305"/>
            <a:ext cx="520701" cy="483669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Cargo</a:t>
            </a:r>
          </a:p>
        </p:txBody>
      </p:sp>
      <p:cxnSp>
        <p:nvCxnSpPr>
          <p:cNvPr id="19" name="Elbow Connector 18"/>
          <p:cNvCxnSpPr>
            <a:stCxn id="44" idx="2"/>
            <a:endCxn id="54" idx="0"/>
          </p:cNvCxnSpPr>
          <p:nvPr/>
        </p:nvCxnSpPr>
        <p:spPr>
          <a:xfrm rot="5400000">
            <a:off x="4143036" y="737481"/>
            <a:ext cx="885989" cy="2397551"/>
          </a:xfrm>
          <a:prstGeom prst="bentConnector3">
            <a:avLst>
              <a:gd name="adj1" fmla="val 31980"/>
            </a:avLst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 bwMode="auto">
          <a:xfrm>
            <a:off x="609046" y="1455939"/>
            <a:ext cx="1325783" cy="4343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64345" tIns="32173" rIns="64345" bIns="32173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pPr defTabSz="243590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Internal/</a:t>
            </a:r>
          </a:p>
          <a:p>
            <a:pPr defTabSz="243590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External Users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93" name="Elbow Connector 192"/>
          <p:cNvCxnSpPr>
            <a:stCxn id="296" idx="2"/>
            <a:endCxn id="297" idx="0"/>
          </p:cNvCxnSpPr>
          <p:nvPr/>
        </p:nvCxnSpPr>
        <p:spPr>
          <a:xfrm rot="16200000" flipH="1">
            <a:off x="4757276" y="3400377"/>
            <a:ext cx="830497" cy="131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Rounded Rectangle 295"/>
          <p:cNvSpPr/>
          <p:nvPr/>
        </p:nvSpPr>
        <p:spPr>
          <a:xfrm>
            <a:off x="4497470" y="2511241"/>
            <a:ext cx="1348796" cy="47454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Assign Slot Chartered Agents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97" name="Rounded Rectangle 296"/>
          <p:cNvSpPr/>
          <p:nvPr/>
        </p:nvSpPr>
        <p:spPr>
          <a:xfrm>
            <a:off x="4500095" y="3816283"/>
            <a:ext cx="1346171" cy="4676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Issue Shipment Order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2082" y="647699"/>
            <a:ext cx="520701" cy="134039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</a:p>
        </p:txBody>
      </p:sp>
      <p:sp>
        <p:nvSpPr>
          <p:cNvPr id="318" name="Rounded Rectangle 317"/>
          <p:cNvSpPr/>
          <p:nvPr/>
        </p:nvSpPr>
        <p:spPr>
          <a:xfrm>
            <a:off x="7887399" y="3797862"/>
            <a:ext cx="1276349" cy="71197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Submit Export Manifest (AWB/MAWB+HAWB)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-21838" y="655943"/>
            <a:ext cx="12213837" cy="135711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 err="1" smtClean="0"/>
              <a:t>Mit</a:t>
            </a:r>
            <a:r>
              <a:rPr lang="en-MY" sz="1200" dirty="0" smtClean="0"/>
              <a:t> </a:t>
            </a:r>
            <a:endParaRPr lang="en-MY" sz="1200" dirty="0"/>
          </a:p>
        </p:txBody>
      </p:sp>
      <p:sp>
        <p:nvSpPr>
          <p:cNvPr id="335" name="Rounded Rectangle 334"/>
          <p:cNvSpPr/>
          <p:nvPr/>
        </p:nvSpPr>
        <p:spPr>
          <a:xfrm>
            <a:off x="6271647" y="3816282"/>
            <a:ext cx="1190371" cy="4676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Go to Declaration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39" name="Rounded Rectangle 338"/>
          <p:cNvSpPr/>
          <p:nvPr/>
        </p:nvSpPr>
        <p:spPr>
          <a:xfrm>
            <a:off x="9589129" y="3797861"/>
            <a:ext cx="1008027" cy="48607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 defTabSz="283890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RMS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351" name="Straight Connector 350"/>
          <p:cNvCxnSpPr/>
          <p:nvPr/>
        </p:nvCxnSpPr>
        <p:spPr>
          <a:xfrm>
            <a:off x="2278966" y="647699"/>
            <a:ext cx="0" cy="1349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>
            <a:off x="2276621" y="2070334"/>
            <a:ext cx="2345" cy="2544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>
          <a:xfrm>
            <a:off x="2276621" y="4651016"/>
            <a:ext cx="0" cy="2206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Rounded Rectangle 393"/>
          <p:cNvSpPr/>
          <p:nvPr/>
        </p:nvSpPr>
        <p:spPr>
          <a:xfrm>
            <a:off x="7706560" y="2521573"/>
            <a:ext cx="1071780" cy="4610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Submit SOC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402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/>
          <a:stretch/>
        </p:blipFill>
        <p:spPr bwMode="auto">
          <a:xfrm flipH="1">
            <a:off x="989402" y="795769"/>
            <a:ext cx="550055" cy="538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4" name="Rounded Rectangle 53"/>
          <p:cNvSpPr/>
          <p:nvPr/>
        </p:nvSpPr>
        <p:spPr>
          <a:xfrm>
            <a:off x="2551583" y="2379251"/>
            <a:ext cx="1671342" cy="74568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Auto Created </a:t>
            </a:r>
            <a:r>
              <a:rPr lang="en-US" sz="1200" b="1" dirty="0">
                <a:solidFill>
                  <a:schemeClr val="bg1"/>
                </a:solidFill>
              </a:rPr>
              <a:t>Export Journey</a:t>
            </a:r>
            <a:r>
              <a:rPr lang="en-US" sz="1200" b="1" dirty="0" smtClean="0">
                <a:solidFill>
                  <a:schemeClr val="bg1"/>
                </a:solidFill>
              </a:rPr>
              <a:t>/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Submit Export Journey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155666" y="2508058"/>
            <a:ext cx="1276349" cy="45583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6896" tIns="13448" rIns="26896" bIns="13448" anchor="ctr">
            <a:sp3d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Depart </a:t>
            </a:r>
            <a:r>
              <a:rPr lang="en-US" sz="1200" b="1" dirty="0">
                <a:solidFill>
                  <a:schemeClr val="bg1"/>
                </a:solidFill>
              </a:rPr>
              <a:t>Journey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05913" y="3488089"/>
            <a:ext cx="11657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 bwMode="auto">
          <a:xfrm>
            <a:off x="628223" y="2490226"/>
            <a:ext cx="1317260" cy="4343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64345" tIns="32173" rIns="64345" bIns="32173" anchor="ctr">
            <a:spAutoFit/>
          </a:bodyPr>
          <a:lstStyle/>
          <a:p>
            <a:pPr algn="ctr" defTabSz="243590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Airport Authority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 bwMode="auto">
          <a:xfrm>
            <a:off x="628223" y="4209385"/>
            <a:ext cx="1317260" cy="249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64345" tIns="32173" rIns="64345" bIns="32173" anchor="ctr">
            <a:spAutoFit/>
          </a:bodyPr>
          <a:lstStyle/>
          <a:p>
            <a:pPr algn="ctr" defTabSz="243590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Terminal Operator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227" name="Straight Arrow Connector 226"/>
          <p:cNvCxnSpPr>
            <a:stCxn id="297" idx="3"/>
            <a:endCxn id="335" idx="1"/>
          </p:cNvCxnSpPr>
          <p:nvPr/>
        </p:nvCxnSpPr>
        <p:spPr>
          <a:xfrm>
            <a:off x="5846266" y="4050108"/>
            <a:ext cx="425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462018" y="4057989"/>
            <a:ext cx="425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9163748" y="4057989"/>
            <a:ext cx="425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4" idx="3"/>
            <a:endCxn id="296" idx="1"/>
          </p:cNvCxnSpPr>
          <p:nvPr/>
        </p:nvCxnSpPr>
        <p:spPr>
          <a:xfrm flipV="1">
            <a:off x="4222925" y="2748514"/>
            <a:ext cx="274545" cy="3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5845068" y="2752116"/>
            <a:ext cx="274545" cy="3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7432015" y="2732397"/>
            <a:ext cx="274545" cy="3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2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f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spiration">
      <a:majorFont>
        <a:latin typeface="News Gothic MT"/>
        <a:ea typeface=""/>
        <a:cs typeface=""/>
        <a:font script="Jpan" typeface="メイリオ"/>
      </a:majorFont>
      <a:minorFont>
        <a:latin typeface="News Gothic MT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BC4796A-9872-4AA6-868A-E1A52DAE5C9B}" vid="{226865FD-68E7-4897-9C2B-9A00B6BC8CA0}"/>
    </a:ext>
  </a:extLst>
</a:theme>
</file>

<file path=ppt/theme/theme2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BC4796A-9872-4AA6-868A-E1A52DAE5C9B}" vid="{226865FD-68E7-4897-9C2B-9A00B6BC8CA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838</Words>
  <Application>Microsoft Office PowerPoint</Application>
  <PresentationFormat>Widescreen</PresentationFormat>
  <Paragraphs>277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 Black</vt:lpstr>
      <vt:lpstr>Arial Narrow</vt:lpstr>
      <vt:lpstr>Calibri</vt:lpstr>
      <vt:lpstr>Century Gothic</vt:lpstr>
      <vt:lpstr>Courier New</vt:lpstr>
      <vt:lpstr>News Gothic MT</vt:lpstr>
      <vt:lpstr>Segoe</vt:lpstr>
      <vt:lpstr>Segoe UI Light</vt:lpstr>
      <vt:lpstr>Wingdings</vt:lpstr>
      <vt:lpstr>brinfo</vt:lpstr>
      <vt:lpstr>WelcomeDoc</vt:lpstr>
      <vt:lpstr>uCustoms  Cargo and Declaration - Air Mode</vt:lpstr>
      <vt:lpstr>PowerPoint Presentation</vt:lpstr>
      <vt:lpstr>PowerPoint Presentation</vt:lpstr>
      <vt:lpstr>PowerPoint Presentation</vt:lpstr>
      <vt:lpstr>PowerPoint Presentation</vt:lpstr>
      <vt:lpstr>3</vt:lpstr>
      <vt:lpstr>PowerPoint Presentation</vt:lpstr>
      <vt:lpstr>4</vt:lpstr>
      <vt:lpstr>PowerPoint Presentation</vt:lpstr>
      <vt:lpstr>5</vt:lpstr>
      <vt:lpstr>PowerPoint Presentation</vt:lpstr>
      <vt:lpstr>PowerPoint Presentation</vt:lpstr>
      <vt:lpstr>PowerPoint Presentation</vt:lpstr>
      <vt:lpstr>6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Shaharudin Said</dc:creator>
  <cp:lastModifiedBy>Stephanie Lim</cp:lastModifiedBy>
  <cp:revision>107</cp:revision>
  <dcterms:created xsi:type="dcterms:W3CDTF">2018-05-22T00:45:23Z</dcterms:created>
  <dcterms:modified xsi:type="dcterms:W3CDTF">2018-08-17T08:41:50Z</dcterms:modified>
</cp:coreProperties>
</file>