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9" r:id="rId3"/>
    <p:sldId id="319" r:id="rId4"/>
    <p:sldId id="317" r:id="rId5"/>
    <p:sldId id="307" r:id="rId6"/>
    <p:sldId id="324" r:id="rId7"/>
    <p:sldId id="325" r:id="rId8"/>
    <p:sldId id="326" r:id="rId9"/>
    <p:sldId id="323" r:id="rId10"/>
    <p:sldId id="28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859D2F"/>
    <a:srgbClr val="FF7119"/>
    <a:srgbClr val="E66A32"/>
    <a:srgbClr val="FFE967"/>
    <a:srgbClr val="FFFFFF"/>
    <a:srgbClr val="CCFF33"/>
    <a:srgbClr val="D5DF33"/>
    <a:srgbClr val="D5DF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99" autoAdjust="0"/>
    <p:restoredTop sz="94760" autoAdjust="0"/>
  </p:normalViewPr>
  <p:slideViewPr>
    <p:cSldViewPr>
      <p:cViewPr varScale="1">
        <p:scale>
          <a:sx n="65" d="100"/>
          <a:sy n="65"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36F4A-901B-4F0B-86DF-B8B489C830D7}" type="datetimeFigureOut">
              <a:rPr lang="en-US" smtClean="0"/>
              <a:pPr/>
              <a:t>20-Mar-17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2E575-5820-4A02-AE97-885FB29ECB3B}" type="slidenum">
              <a:rPr lang="en-MY" smtClean="0"/>
              <a:pPr/>
              <a:t>‹#›</a:t>
            </a:fld>
            <a:endParaRPr lang="en-MY"/>
          </a:p>
        </p:txBody>
      </p:sp>
    </p:spTree>
    <p:extLst>
      <p:ext uri="{BB962C8B-B14F-4D97-AF65-F5344CB8AC3E}">
        <p14:creationId xmlns:p14="http://schemas.microsoft.com/office/powerpoint/2010/main" xmlns="" val="2673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DNT ppt bg_00.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1772816"/>
            <a:ext cx="5544616" cy="1080120"/>
          </a:xfrm>
          <a:noFill/>
          <a:ln>
            <a:noFill/>
          </a:ln>
        </p:spPr>
        <p:txBody>
          <a:bodyPr>
            <a:normAutofit/>
          </a:bodyPr>
          <a:lstStyle>
            <a:lvl1pPr algn="l">
              <a:lnSpc>
                <a:spcPts val="3500"/>
              </a:lnSpc>
              <a:defRPr sz="3300">
                <a:solidFill>
                  <a:schemeClr val="bg1"/>
                </a:solidFill>
                <a:latin typeface="Arial" pitchFamily="34" charset="0"/>
                <a:cs typeface="Arial" pitchFamily="34" charset="0"/>
              </a:defRPr>
            </a:lvl1pPr>
          </a:lstStyle>
          <a:p>
            <a:r>
              <a:rPr lang="en-US" dirty="0" smtClean="0"/>
              <a:t>Insert the title of your</a:t>
            </a:r>
            <a:br>
              <a:rPr lang="en-US" dirty="0" smtClean="0"/>
            </a:br>
            <a:r>
              <a:rPr lang="en-US" dirty="0" smtClean="0"/>
              <a:t>presentation here</a:t>
            </a:r>
            <a:endParaRPr lang="en-MY" dirty="0"/>
          </a:p>
        </p:txBody>
      </p:sp>
      <p:sp>
        <p:nvSpPr>
          <p:cNvPr id="3" name="Subtitle 2"/>
          <p:cNvSpPr>
            <a:spLocks noGrp="1"/>
          </p:cNvSpPr>
          <p:nvPr>
            <p:ph type="subTitle" idx="1" hasCustomPrompt="1"/>
          </p:nvPr>
        </p:nvSpPr>
        <p:spPr>
          <a:xfrm>
            <a:off x="1619672" y="2852936"/>
            <a:ext cx="5040560" cy="360040"/>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pitchFamily="34" charset="0"/>
                <a:cs typeface="Arial" pitchFamily="34" charset="0"/>
              </a:rPr>
              <a:t>Enter your subtitle here</a:t>
            </a:r>
            <a:endParaRPr lang="en-MY" dirty="0">
              <a:latin typeface="Arial" pitchFamily="34" charset="0"/>
              <a:cs typeface="Arial" pitchFamily="34" charset="0"/>
            </a:endParaRPr>
          </a:p>
        </p:txBody>
      </p:sp>
      <p:sp>
        <p:nvSpPr>
          <p:cNvPr id="4" name="Date Placeholder 3"/>
          <p:cNvSpPr>
            <a:spLocks noGrp="1"/>
          </p:cNvSpPr>
          <p:nvPr>
            <p:ph type="dt" sz="half" idx="10"/>
          </p:nvPr>
        </p:nvSpPr>
        <p:spPr>
          <a:xfrm>
            <a:off x="251520" y="6356350"/>
            <a:ext cx="2133600" cy="365125"/>
          </a:xfrm>
        </p:spPr>
        <p:txBody>
          <a:bodyPr/>
          <a:lstStyle>
            <a:lvl1pPr>
              <a:defRPr sz="1000"/>
            </a:lvl1pPr>
          </a:lstStyle>
          <a:p>
            <a:fld id="{D9A5DB50-640A-4168-9640-D8C9354E06BE}" type="datetimeFigureOut">
              <a:rPr lang="en-MY" smtClean="0"/>
              <a:pPr/>
              <a:t>20/3/2017</a:t>
            </a:fld>
            <a:endParaRPr lang="en-MY" dirty="0"/>
          </a:p>
        </p:txBody>
      </p:sp>
      <p:sp>
        <p:nvSpPr>
          <p:cNvPr id="5" name="Footer Placeholder 4"/>
          <p:cNvSpPr>
            <a:spLocks noGrp="1"/>
          </p:cNvSpPr>
          <p:nvPr>
            <p:ph type="ftr" sz="quarter" idx="11"/>
          </p:nvPr>
        </p:nvSpPr>
        <p:spPr>
          <a:xfrm>
            <a:off x="2483768" y="6356350"/>
            <a:ext cx="1944216" cy="365125"/>
          </a:xfrm>
        </p:spPr>
        <p:txBody>
          <a:bodyPr/>
          <a:lstStyle>
            <a:lvl1pPr algn="l">
              <a:defRPr sz="1000"/>
            </a:lvl1pPr>
          </a:lstStyle>
          <a:p>
            <a:r>
              <a:rPr lang="en-US" dirty="0" smtClean="0"/>
              <a:t>Version 1.0</a:t>
            </a:r>
            <a:endParaRPr lang="en-MY" dirty="0"/>
          </a:p>
        </p:txBody>
      </p:sp>
      <p:sp>
        <p:nvSpPr>
          <p:cNvPr id="6" name="Slide Number Placeholder 5"/>
          <p:cNvSpPr>
            <a:spLocks noGrp="1"/>
          </p:cNvSpPr>
          <p:nvPr>
            <p:ph type="sldNum" sz="quarter" idx="12"/>
          </p:nvPr>
        </p:nvSpPr>
        <p:spPr>
          <a:xfrm>
            <a:off x="6830888" y="548680"/>
            <a:ext cx="2133600" cy="365125"/>
          </a:xfrm>
        </p:spPr>
        <p:txBody>
          <a:bodyPr/>
          <a:lstStyle>
            <a:lvl1pPr>
              <a:defRPr>
                <a:solidFill>
                  <a:schemeClr val="bg1">
                    <a:lumMod val="95000"/>
                  </a:schemeClr>
                </a:solidFill>
              </a:defRPr>
            </a:lvl1pPr>
          </a:lstStyle>
          <a:p>
            <a:r>
              <a:rPr lang="en-MY" dirty="0" smtClean="0"/>
              <a:t>Master layout 1</a:t>
            </a:r>
            <a:fld id="{F215C3EA-1188-42A8-AE8D-3EDB2ABFB3B0}" type="slidenum">
              <a:rPr lang="en-MY" smtClean="0"/>
              <a:pPr/>
              <a:t>‹#›</a:t>
            </a:fld>
            <a:endParaRPr lang="en-MY" dirty="0"/>
          </a:p>
        </p:txBody>
      </p:sp>
      <p:pic>
        <p:nvPicPr>
          <p:cNvPr id="11" name="Picture 10" descr="DNT-logo_small.png"/>
          <p:cNvPicPr>
            <a:picLocks noChangeAspect="1"/>
          </p:cNvPicPr>
          <p:nvPr userDrawn="1"/>
        </p:nvPicPr>
        <p:blipFill>
          <a:blip r:embed="rId3" cstate="print"/>
          <a:stretch>
            <a:fillRect/>
          </a:stretch>
        </p:blipFill>
        <p:spPr>
          <a:xfrm>
            <a:off x="7236296" y="5234550"/>
            <a:ext cx="1584176" cy="1254475"/>
          </a:xfrm>
          <a:prstGeom prst="rect">
            <a:avLst/>
          </a:prstGeom>
          <a:effectLst>
            <a:outerShdw blurRad="38100" dist="25400" dir="5400000" algn="t" rotWithShape="0">
              <a:prstClr val="black">
                <a:alpha val="30000"/>
              </a:prstClr>
            </a:outerShdw>
          </a:effectLst>
        </p:spPr>
      </p:pic>
      <p:sp>
        <p:nvSpPr>
          <p:cNvPr id="12" name="TextBox 11"/>
          <p:cNvSpPr txBox="1"/>
          <p:nvPr userDrawn="1"/>
        </p:nvSpPr>
        <p:spPr>
          <a:xfrm>
            <a:off x="4211960" y="6488668"/>
            <a:ext cx="4680520"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MY" sz="900" dirty="0" smtClean="0">
                <a:solidFill>
                  <a:schemeClr val="bg1">
                    <a:lumMod val="50000"/>
                  </a:schemeClr>
                </a:solidFill>
              </a:rPr>
              <a:t>Copyright © 2010-2012 Dagang Net Technologies Sdn. Bhd. All Rights Reserved</a:t>
            </a:r>
          </a:p>
          <a:p>
            <a:endParaRPr lang="en-MY" sz="900" dirty="0">
              <a:solidFill>
                <a:schemeClr val="tx1">
                  <a:lumMod val="65000"/>
                  <a:lumOff val="3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5DB50-640A-4168-9640-D8C9354E06BE}" type="datetimeFigureOut">
              <a:rPr lang="en-MY" smtClean="0"/>
              <a:pPr/>
              <a:t>20/3/2017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9A5DB50-640A-4168-9640-D8C9354E06BE}" type="datetimeFigureOut">
              <a:rPr lang="en-MY" smtClean="0"/>
              <a:pPr/>
              <a:t>20/3/2017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9A5DB50-640A-4168-9640-D8C9354E06BE}" type="datetimeFigureOut">
              <a:rPr lang="en-MY" smtClean="0"/>
              <a:pPr/>
              <a:t>20/3/2017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DNT ppt bg_0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1772816"/>
            <a:ext cx="5544616" cy="1080120"/>
          </a:xfrm>
          <a:noFill/>
          <a:ln>
            <a:noFill/>
          </a:ln>
        </p:spPr>
        <p:txBody>
          <a:bodyPr>
            <a:normAutofit/>
          </a:bodyPr>
          <a:lstStyle>
            <a:lvl1pPr algn="l">
              <a:lnSpc>
                <a:spcPts val="3500"/>
              </a:lnSpc>
              <a:defRPr sz="3300">
                <a:solidFill>
                  <a:schemeClr val="bg1"/>
                </a:solidFill>
                <a:latin typeface="Arial" pitchFamily="34" charset="0"/>
                <a:cs typeface="Arial" pitchFamily="34" charset="0"/>
              </a:defRPr>
            </a:lvl1pPr>
          </a:lstStyle>
          <a:p>
            <a:r>
              <a:rPr lang="en-US" dirty="0" smtClean="0"/>
              <a:t>Insert the title of your</a:t>
            </a:r>
            <a:br>
              <a:rPr lang="en-US" dirty="0" smtClean="0"/>
            </a:br>
            <a:r>
              <a:rPr lang="en-US" dirty="0" smtClean="0"/>
              <a:t>presentation here</a:t>
            </a:r>
            <a:endParaRPr lang="en-MY" dirty="0"/>
          </a:p>
        </p:txBody>
      </p:sp>
      <p:sp>
        <p:nvSpPr>
          <p:cNvPr id="3" name="Subtitle 2"/>
          <p:cNvSpPr>
            <a:spLocks noGrp="1"/>
          </p:cNvSpPr>
          <p:nvPr>
            <p:ph type="subTitle" idx="1" hasCustomPrompt="1"/>
          </p:nvPr>
        </p:nvSpPr>
        <p:spPr>
          <a:xfrm>
            <a:off x="1619672" y="2852936"/>
            <a:ext cx="5040560" cy="360040"/>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pitchFamily="34" charset="0"/>
                <a:cs typeface="Arial" pitchFamily="34" charset="0"/>
              </a:rPr>
              <a:t>Enter your subtitle here</a:t>
            </a:r>
            <a:endParaRPr lang="en-MY" dirty="0">
              <a:latin typeface="Arial" pitchFamily="34" charset="0"/>
              <a:cs typeface="Arial" pitchFamily="34" charset="0"/>
            </a:endParaRPr>
          </a:p>
        </p:txBody>
      </p:sp>
      <p:sp>
        <p:nvSpPr>
          <p:cNvPr id="4" name="Date Placeholder 3"/>
          <p:cNvSpPr>
            <a:spLocks noGrp="1"/>
          </p:cNvSpPr>
          <p:nvPr>
            <p:ph type="dt" sz="half" idx="10"/>
          </p:nvPr>
        </p:nvSpPr>
        <p:spPr>
          <a:xfrm>
            <a:off x="251520" y="6356350"/>
            <a:ext cx="2133600" cy="365125"/>
          </a:xfrm>
        </p:spPr>
        <p:txBody>
          <a:bodyPr/>
          <a:lstStyle>
            <a:lvl1pPr>
              <a:defRPr sz="1000"/>
            </a:lvl1pPr>
          </a:lstStyle>
          <a:p>
            <a:fld id="{D9A5DB50-640A-4168-9640-D8C9354E06BE}" type="datetimeFigureOut">
              <a:rPr lang="en-MY" smtClean="0"/>
              <a:pPr/>
              <a:t>20/3/2017</a:t>
            </a:fld>
            <a:endParaRPr lang="en-MY" dirty="0"/>
          </a:p>
        </p:txBody>
      </p:sp>
      <p:sp>
        <p:nvSpPr>
          <p:cNvPr id="5" name="Footer Placeholder 4"/>
          <p:cNvSpPr>
            <a:spLocks noGrp="1"/>
          </p:cNvSpPr>
          <p:nvPr>
            <p:ph type="ftr" sz="quarter" idx="11"/>
          </p:nvPr>
        </p:nvSpPr>
        <p:spPr>
          <a:xfrm>
            <a:off x="2483768" y="6356350"/>
            <a:ext cx="1944216" cy="365125"/>
          </a:xfrm>
        </p:spPr>
        <p:txBody>
          <a:bodyPr/>
          <a:lstStyle>
            <a:lvl1pPr algn="l">
              <a:defRPr sz="1000"/>
            </a:lvl1pPr>
          </a:lstStyle>
          <a:p>
            <a:r>
              <a:rPr lang="en-US" dirty="0" smtClean="0"/>
              <a:t>Version 1.0</a:t>
            </a:r>
            <a:endParaRPr lang="en-MY" dirty="0"/>
          </a:p>
        </p:txBody>
      </p:sp>
      <p:sp>
        <p:nvSpPr>
          <p:cNvPr id="6" name="Slide Number Placeholder 5"/>
          <p:cNvSpPr>
            <a:spLocks noGrp="1"/>
          </p:cNvSpPr>
          <p:nvPr>
            <p:ph type="sldNum" sz="quarter" idx="12"/>
          </p:nvPr>
        </p:nvSpPr>
        <p:spPr>
          <a:xfrm>
            <a:off x="6830888" y="548680"/>
            <a:ext cx="2133600" cy="365125"/>
          </a:xfrm>
        </p:spPr>
        <p:txBody>
          <a:bodyPr/>
          <a:lstStyle>
            <a:lvl1pPr>
              <a:defRPr>
                <a:solidFill>
                  <a:schemeClr val="bg1">
                    <a:lumMod val="85000"/>
                  </a:schemeClr>
                </a:solidFill>
              </a:defRPr>
            </a:lvl1pPr>
          </a:lstStyle>
          <a:p>
            <a:r>
              <a:rPr lang="en-MY" smtClean="0"/>
              <a:t>Master Layout 2</a:t>
            </a:r>
            <a:fld id="{F215C3EA-1188-42A8-AE8D-3EDB2ABFB3B0}" type="slidenum">
              <a:rPr lang="en-MY" smtClean="0"/>
              <a:pPr/>
              <a:t>‹#›</a:t>
            </a:fld>
            <a:endParaRPr lang="en-MY" dirty="0"/>
          </a:p>
        </p:txBody>
      </p:sp>
      <p:pic>
        <p:nvPicPr>
          <p:cNvPr id="11" name="Picture 10" descr="DNT-logo_small.png"/>
          <p:cNvPicPr>
            <a:picLocks noChangeAspect="1"/>
          </p:cNvPicPr>
          <p:nvPr userDrawn="1"/>
        </p:nvPicPr>
        <p:blipFill>
          <a:blip r:embed="rId3" cstate="print"/>
          <a:stretch>
            <a:fillRect/>
          </a:stretch>
        </p:blipFill>
        <p:spPr>
          <a:xfrm>
            <a:off x="7236296" y="5234550"/>
            <a:ext cx="1584176" cy="1254475"/>
          </a:xfrm>
          <a:prstGeom prst="rect">
            <a:avLst/>
          </a:prstGeom>
          <a:effectLst>
            <a:outerShdw blurRad="38100" dist="25400" dir="5400000" algn="t" rotWithShape="0">
              <a:prstClr val="black">
                <a:alpha val="30000"/>
              </a:prstClr>
            </a:outerShdw>
          </a:effectLst>
        </p:spPr>
      </p:pic>
      <p:sp>
        <p:nvSpPr>
          <p:cNvPr id="12" name="TextBox 11"/>
          <p:cNvSpPr txBox="1"/>
          <p:nvPr userDrawn="1"/>
        </p:nvSpPr>
        <p:spPr>
          <a:xfrm>
            <a:off x="4211960" y="6488668"/>
            <a:ext cx="4680520"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MY" sz="900" dirty="0" smtClean="0">
                <a:solidFill>
                  <a:schemeClr val="bg1">
                    <a:lumMod val="50000"/>
                  </a:schemeClr>
                </a:solidFill>
              </a:rPr>
              <a:t>Copyright © 2010-2012 Dagang Net Technologies Sdn. Bhd. All Rights Reserved</a:t>
            </a:r>
          </a:p>
          <a:p>
            <a:endParaRPr lang="en-MY" sz="900"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DNT ppt header.jpg"/>
          <p:cNvPicPr>
            <a:picLocks noChangeAspect="1"/>
          </p:cNvPicPr>
          <p:nvPr userDrawn="1"/>
        </p:nvPicPr>
        <p:blipFill>
          <a:blip r:embed="rId2" cstate="print"/>
          <a:stretch>
            <a:fillRect/>
          </a:stretch>
        </p:blipFill>
        <p:spPr>
          <a:xfrm>
            <a:off x="0" y="0"/>
            <a:ext cx="9144000" cy="1196752"/>
          </a:xfrm>
          <a:prstGeom prst="rect">
            <a:avLst/>
          </a:prstGeom>
        </p:spPr>
      </p:pic>
      <p:sp>
        <p:nvSpPr>
          <p:cNvPr id="8" name="Round Single Corner Rectangle 7"/>
          <p:cNvSpPr/>
          <p:nvPr userDrawn="1"/>
        </p:nvSpPr>
        <p:spPr>
          <a:xfrm>
            <a:off x="0" y="6669360"/>
            <a:ext cx="9144000" cy="188640"/>
          </a:xfrm>
          <a:prstGeom prst="round1Rect">
            <a:avLst>
              <a:gd name="adj" fmla="val 50000"/>
            </a:avLst>
          </a:prstGeom>
          <a:gradFill flip="none" rotWithShape="1">
            <a:gsLst>
              <a:gs pos="96000">
                <a:schemeClr val="tx1">
                  <a:lumMod val="65000"/>
                  <a:lumOff val="35000"/>
                </a:schemeClr>
              </a:gs>
              <a:gs pos="22000">
                <a:schemeClr val="tx1">
                  <a:lumMod val="95000"/>
                  <a:lumOff val="5000"/>
                </a:schemeClr>
              </a:gs>
            </a:gsLst>
            <a:lin ang="162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2" name="Title 1"/>
          <p:cNvSpPr>
            <a:spLocks noGrp="1"/>
          </p:cNvSpPr>
          <p:nvPr>
            <p:ph type="title"/>
          </p:nvPr>
        </p:nvSpPr>
        <p:spPr>
          <a:xfrm>
            <a:off x="457200" y="116632"/>
            <a:ext cx="6635080" cy="936104"/>
          </a:xfrm>
        </p:spPr>
        <p:txBody>
          <a:bodyPr>
            <a:normAutofit/>
          </a:bodyPr>
          <a:lstStyle>
            <a:lvl1pPr algn="l">
              <a:defRPr sz="2800">
                <a:solidFill>
                  <a:schemeClr val="bg1">
                    <a:lumMod val="95000"/>
                  </a:schemeClr>
                </a:solidFill>
                <a:latin typeface="Arial" pitchFamily="34" charset="0"/>
                <a:cs typeface="Arial" pitchFamily="34" charset="0"/>
              </a:defRPr>
            </a:lvl1pPr>
          </a:lstStyle>
          <a:p>
            <a:r>
              <a:rPr lang="en-US" dirty="0" smtClean="0"/>
              <a:t>Click to edit Master title style</a:t>
            </a:r>
            <a:endParaRPr lang="en-MY" dirty="0"/>
          </a:p>
        </p:txBody>
      </p:sp>
      <p:sp>
        <p:nvSpPr>
          <p:cNvPr id="3" name="Content Placeholder 2"/>
          <p:cNvSpPr>
            <a:spLocks noGrp="1"/>
          </p:cNvSpPr>
          <p:nvPr>
            <p:ph idx="1"/>
          </p:nvPr>
        </p:nvSpPr>
        <p:spPr>
          <a:xfrm>
            <a:off x="457200" y="1772816"/>
            <a:ext cx="8229600" cy="4353347"/>
          </a:xfrm>
        </p:spPr>
        <p:txBody>
          <a:bodyPr/>
          <a:lstStyle>
            <a:lvl1pPr marL="180975" indent="-180975">
              <a:defRPr sz="2600">
                <a:latin typeface="Arial" pitchFamily="34" charset="0"/>
                <a:cs typeface="Arial" pitchFamily="34" charset="0"/>
              </a:defRPr>
            </a:lvl1pPr>
            <a:lvl2pPr marL="542925" indent="-361950">
              <a:buFontTx/>
              <a:buNone/>
              <a:defRPr sz="2200">
                <a:latin typeface="Arial" pitchFamily="34" charset="0"/>
                <a:cs typeface="Arial" pitchFamily="34" charset="0"/>
              </a:defRPr>
            </a:lvl2pPr>
            <a:lvl3pPr marL="542925" indent="-180975">
              <a:defRPr sz="2000">
                <a:latin typeface="Arial" pitchFamily="34" charset="0"/>
                <a:cs typeface="Arial" pitchFamily="34" charset="0"/>
              </a:defRPr>
            </a:lvl3pPr>
            <a:lvl4pPr marL="808038" indent="-180975">
              <a:defRPr sz="1700">
                <a:latin typeface="Arial" pitchFamily="34" charset="0"/>
                <a:cs typeface="Arial" pitchFamily="34" charset="0"/>
              </a:defRPr>
            </a:lvl4pPr>
            <a:lvl5pPr marL="1073150" indent="-179388">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pic>
        <p:nvPicPr>
          <p:cNvPr id="10" name="Picture 9" descr="DNT-logo_small.png"/>
          <p:cNvPicPr>
            <a:picLocks noChangeAspect="1"/>
          </p:cNvPicPr>
          <p:nvPr userDrawn="1"/>
        </p:nvPicPr>
        <p:blipFill>
          <a:blip r:embed="rId3" cstate="print"/>
          <a:stretch>
            <a:fillRect/>
          </a:stretch>
        </p:blipFill>
        <p:spPr>
          <a:xfrm>
            <a:off x="7361469" y="362702"/>
            <a:ext cx="1091098" cy="863526"/>
          </a:xfrm>
          <a:prstGeom prst="rect">
            <a:avLst/>
          </a:prstGeom>
          <a:effectLst>
            <a:outerShdw blurRad="38100" dist="25400" dir="5400000" algn="t" rotWithShape="0">
              <a:prstClr val="black">
                <a:alpha val="30000"/>
              </a:prst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DNT ppt bg_00.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37112"/>
            <a:ext cx="7772400" cy="936104"/>
          </a:xfrm>
        </p:spPr>
        <p:txBody>
          <a:bodyPr anchor="t">
            <a:normAutofit/>
          </a:bodyPr>
          <a:lstStyle>
            <a:lvl1pPr algn="l">
              <a:defRPr sz="3000" b="1" cap="all"/>
            </a:lvl1pPr>
          </a:lstStyle>
          <a:p>
            <a:r>
              <a:rPr lang="en-US" dirty="0" smtClean="0"/>
              <a:t>Click to edit Master title style</a:t>
            </a:r>
            <a:endParaRPr lang="en-MY"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9A5DB50-640A-4168-9640-D8C9354E06BE}" type="datetimeFigureOut">
              <a:rPr lang="en-MY" smtClean="0"/>
              <a:pPr/>
              <a:t>20/3/2017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a:xfrm>
            <a:off x="6830888" y="620688"/>
            <a:ext cx="2133600" cy="365125"/>
          </a:xfrm>
        </p:spPr>
        <p:txBody>
          <a:bodyPr/>
          <a:lstStyle/>
          <a:p>
            <a:fld id="{F215C3EA-1188-42A8-AE8D-3EDB2ABFB3B0}" type="slidenum">
              <a:rPr lang="en-MY" smtClean="0"/>
              <a:pPr/>
              <a:t>‹#›</a:t>
            </a:fld>
            <a:endParaRPr lang="en-MY"/>
          </a:p>
        </p:txBody>
      </p:sp>
      <p:pic>
        <p:nvPicPr>
          <p:cNvPr id="8" name="Picture 7" descr="DNT-logo_small.png"/>
          <p:cNvPicPr>
            <a:picLocks noChangeAspect="1"/>
          </p:cNvPicPr>
          <p:nvPr userDrawn="1"/>
        </p:nvPicPr>
        <p:blipFill>
          <a:blip r:embed="rId3" cstate="print"/>
          <a:stretch>
            <a:fillRect/>
          </a:stretch>
        </p:blipFill>
        <p:spPr>
          <a:xfrm>
            <a:off x="7236296" y="5234550"/>
            <a:ext cx="1584176" cy="1254475"/>
          </a:xfrm>
          <a:prstGeom prst="rect">
            <a:avLst/>
          </a:prstGeom>
          <a:effectLst>
            <a:outerShdw blurRad="38100" dist="25400" dir="5400000" algn="t" rotWithShape="0">
              <a:prstClr val="black">
                <a:alpha val="30000"/>
              </a:prstClr>
            </a:outerShdw>
          </a:effectLst>
        </p:spPr>
      </p:pic>
      <p:sp>
        <p:nvSpPr>
          <p:cNvPr id="9" name="TextBox 8"/>
          <p:cNvSpPr txBox="1"/>
          <p:nvPr userDrawn="1"/>
        </p:nvSpPr>
        <p:spPr>
          <a:xfrm>
            <a:off x="4211960" y="6488668"/>
            <a:ext cx="4680520" cy="3693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MY" sz="900" dirty="0" smtClean="0">
                <a:solidFill>
                  <a:schemeClr val="bg1">
                    <a:lumMod val="50000"/>
                  </a:schemeClr>
                </a:solidFill>
              </a:rPr>
              <a:t>Copyright © 2010-2012 Dagang Net Technologies Sdn. Bhd. All Rights Reserved</a:t>
            </a:r>
          </a:p>
          <a:p>
            <a:endParaRPr lang="en-MY" sz="900" dirty="0">
              <a:solidFill>
                <a:schemeClr val="tx1">
                  <a:lumMod val="65000"/>
                  <a:lumOff val="35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9A5DB50-640A-4168-9640-D8C9354E06BE}" type="datetimeFigureOut">
              <a:rPr lang="en-MY" smtClean="0"/>
              <a:pPr/>
              <a:t>20/3/2017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9A5DB50-640A-4168-9640-D8C9354E06BE}" type="datetimeFigureOut">
              <a:rPr lang="en-MY" smtClean="0"/>
              <a:pPr/>
              <a:t>20/3/2017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NT ppt b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16632"/>
            <a:ext cx="8229600" cy="99412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MY" dirty="0"/>
          </a:p>
        </p:txBody>
      </p:sp>
      <p:sp>
        <p:nvSpPr>
          <p:cNvPr id="3" name="Date Placeholder 2"/>
          <p:cNvSpPr>
            <a:spLocks noGrp="1"/>
          </p:cNvSpPr>
          <p:nvPr>
            <p:ph type="dt" sz="half" idx="10"/>
          </p:nvPr>
        </p:nvSpPr>
        <p:spPr/>
        <p:txBody>
          <a:bodyPr/>
          <a:lstStyle/>
          <a:p>
            <a:fld id="{D9A5DB50-640A-4168-9640-D8C9354E06BE}" type="datetimeFigureOut">
              <a:rPr lang="en-MY" smtClean="0"/>
              <a:pPr/>
              <a:t>20/3/2017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215C3EA-1188-42A8-AE8D-3EDB2ABFB3B0}" type="slidenum">
              <a:rPr lang="en-MY" smtClean="0"/>
              <a:pPr/>
              <a:t>‹#›</a:t>
            </a:fld>
            <a:endParaRPr lang="en-MY"/>
          </a:p>
        </p:txBody>
      </p:sp>
      <p:sp>
        <p:nvSpPr>
          <p:cNvPr id="6" name="Rectangle 5"/>
          <p:cNvSpPr/>
          <p:nvPr userDrawn="1"/>
        </p:nvSpPr>
        <p:spPr>
          <a:xfrm>
            <a:off x="1475656" y="6307843"/>
            <a:ext cx="7668344" cy="145493"/>
          </a:xfrm>
          <a:prstGeom prst="rect">
            <a:avLst/>
          </a:prstGeom>
          <a:gradFill flip="none" rotWithShape="1">
            <a:gsLst>
              <a:gs pos="100000">
                <a:srgbClr val="ED1C24">
                  <a:alpha val="0"/>
                </a:srgbClr>
              </a:gs>
              <a:gs pos="45000">
                <a:srgbClr val="C00000"/>
              </a:gs>
            </a:gsLst>
            <a:lin ang="10800000" scaled="1"/>
            <a:tileRect/>
          </a:gra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pic>
        <p:nvPicPr>
          <p:cNvPr id="7" name="Picture 6" descr="DNT-logo_small.png"/>
          <p:cNvPicPr>
            <a:picLocks noChangeAspect="1"/>
          </p:cNvPicPr>
          <p:nvPr userDrawn="1"/>
        </p:nvPicPr>
        <p:blipFill>
          <a:blip r:embed="rId3" cstate="print"/>
          <a:stretch>
            <a:fillRect/>
          </a:stretch>
        </p:blipFill>
        <p:spPr>
          <a:xfrm>
            <a:off x="179512" y="5917381"/>
            <a:ext cx="1047454" cy="828985"/>
          </a:xfrm>
          <a:prstGeom prst="rect">
            <a:avLst/>
          </a:prstGeom>
          <a:effectLst>
            <a:outerShdw blurRad="38100" dist="25400" dir="5400000" algn="t" rotWithShape="0">
              <a:prstClr val="black">
                <a:alpha val="30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5DB50-640A-4168-9640-D8C9354E06BE}" type="datetimeFigureOut">
              <a:rPr lang="en-MY" smtClean="0"/>
              <a:pPr/>
              <a:t>20/3/2017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215C3EA-1188-42A8-AE8D-3EDB2ABFB3B0}" type="slidenum">
              <a:rPr lang="en-MY" smtClean="0"/>
              <a:pPr/>
              <a:t>‹#›</a:t>
            </a:fld>
            <a:endParaRPr lang="en-MY"/>
          </a:p>
        </p:txBody>
      </p:sp>
      <p:sp>
        <p:nvSpPr>
          <p:cNvPr id="7" name="Rectangle 6"/>
          <p:cNvSpPr/>
          <p:nvPr userDrawn="1"/>
        </p:nvSpPr>
        <p:spPr>
          <a:xfrm>
            <a:off x="1475656" y="6307843"/>
            <a:ext cx="7668344" cy="145493"/>
          </a:xfrm>
          <a:prstGeom prst="rect">
            <a:avLst/>
          </a:prstGeom>
          <a:gradFill flip="none" rotWithShape="1">
            <a:gsLst>
              <a:gs pos="100000">
                <a:srgbClr val="ED1C24">
                  <a:alpha val="0"/>
                </a:srgbClr>
              </a:gs>
              <a:gs pos="45000">
                <a:srgbClr val="C00000"/>
              </a:gs>
            </a:gsLst>
            <a:lin ang="10800000" scaled="1"/>
            <a:tileRect/>
          </a:gra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pic>
        <p:nvPicPr>
          <p:cNvPr id="8" name="Picture 7" descr="DNT-logo_small.png"/>
          <p:cNvPicPr>
            <a:picLocks noChangeAspect="1"/>
          </p:cNvPicPr>
          <p:nvPr userDrawn="1"/>
        </p:nvPicPr>
        <p:blipFill>
          <a:blip r:embed="rId2" cstate="print"/>
          <a:stretch>
            <a:fillRect/>
          </a:stretch>
        </p:blipFill>
        <p:spPr>
          <a:xfrm>
            <a:off x="179512" y="5917381"/>
            <a:ext cx="1047454" cy="828985"/>
          </a:xfrm>
          <a:prstGeom prst="rect">
            <a:avLst/>
          </a:prstGeom>
          <a:effectLst>
            <a:outerShdw blurRad="38100" dist="25400" dir="5400000" algn="t" rotWithShape="0">
              <a:prstClr val="black">
                <a:alpha val="3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5DB50-640A-4168-9640-D8C9354E06BE}" type="datetimeFigureOut">
              <a:rPr lang="en-MY" smtClean="0"/>
              <a:pPr/>
              <a:t>20/3/2017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215C3EA-1188-42A8-AE8D-3EDB2ABFB3B0}"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DB50-640A-4168-9640-D8C9354E06BE}" type="datetimeFigureOut">
              <a:rPr lang="en-MY" smtClean="0"/>
              <a:pPr/>
              <a:t>20/3/2017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5C3EA-1188-42A8-AE8D-3EDB2ABFB3B0}"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08720"/>
            <a:ext cx="7500990" cy="2677656"/>
          </a:xfrm>
          <a:prstGeom prst="rect">
            <a:avLst/>
          </a:prstGeom>
          <a:noFill/>
          <a:ln w="34925">
            <a:noFill/>
          </a:ln>
          <a:effectLst/>
        </p:spPr>
        <p:txBody>
          <a:bodyPr wrap="square" rtlCol="0">
            <a:spAutoFit/>
          </a:bodyPr>
          <a:lstStyle/>
          <a:p>
            <a:pPr algn="ctr"/>
            <a:r>
              <a:rPr lang="en-US" sz="2800" b="1" dirty="0" smtClean="0">
                <a:solidFill>
                  <a:schemeClr val="bg1"/>
                </a:solidFill>
                <a:latin typeface="Arial" pitchFamily="34" charset="0"/>
                <a:cs typeface="Arial" pitchFamily="34" charset="0"/>
              </a:rPr>
              <a:t>IMPLEMENTATION OF </a:t>
            </a:r>
          </a:p>
          <a:p>
            <a:pPr algn="ctr"/>
            <a:r>
              <a:rPr lang="en-MY" sz="2800" b="1" dirty="0" smtClean="0">
                <a:solidFill>
                  <a:schemeClr val="bg1"/>
                </a:solidFill>
                <a:latin typeface="Arial" pitchFamily="34" charset="0"/>
                <a:cs typeface="Arial" pitchFamily="34" charset="0"/>
              </a:rPr>
              <a:t>RELEASE OF IMPORTATION OF GOODS UNDER THE GOODS &amp; SERVICES TAX (GST) (ZERO-RATED SUPPLIES) ORDER 2014</a:t>
            </a:r>
          </a:p>
          <a:p>
            <a:pPr algn="ctr"/>
            <a:endParaRPr lang="en-MY" sz="2800" b="1" dirty="0" smtClean="0">
              <a:ln w="9000" cmpd="sng">
                <a:noFill/>
                <a:prstDash val="solid"/>
              </a:ln>
              <a:solidFill>
                <a:schemeClr val="bg1"/>
              </a:solidFill>
              <a:effectLst>
                <a:reflection blurRad="12700" stA="28000" endPos="45000" dist="1000" dir="5400000" sy="-100000" algn="bl" rotWithShape="0"/>
              </a:effectLst>
              <a:latin typeface="Arial" pitchFamily="34" charset="0"/>
              <a:ea typeface="Arial Unicode MS" pitchFamily="34" charset="-128"/>
              <a:cs typeface="Arial" pitchFamily="34" charset="0"/>
            </a:endParaRPr>
          </a:p>
        </p:txBody>
      </p:sp>
      <p:sp>
        <p:nvSpPr>
          <p:cNvPr id="4" name="TextBox 3"/>
          <p:cNvSpPr txBox="1"/>
          <p:nvPr/>
        </p:nvSpPr>
        <p:spPr>
          <a:xfrm>
            <a:off x="179512" y="3978930"/>
            <a:ext cx="6264696" cy="1200329"/>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Outreach Program by Royal Malaysian Customs Department</a:t>
            </a:r>
            <a:endParaRPr lang="en-MY"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Date	: 17 March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19672" y="1196752"/>
            <a:ext cx="5544616" cy="1080120"/>
          </a:xfrm>
        </p:spPr>
        <p:txBody>
          <a:bodyPr>
            <a:normAutofit/>
          </a:bodyPr>
          <a:lstStyle/>
          <a:p>
            <a:r>
              <a:rPr lang="en-US" sz="7200" b="1" dirty="0" smtClean="0"/>
              <a:t>Thank You</a:t>
            </a:r>
            <a:endParaRPr lang="en-MY" sz="7200" b="1" dirty="0"/>
          </a:p>
        </p:txBody>
      </p:sp>
      <p:sp>
        <p:nvSpPr>
          <p:cNvPr id="6" name="TextBox 5"/>
          <p:cNvSpPr txBox="1"/>
          <p:nvPr/>
        </p:nvSpPr>
        <p:spPr>
          <a:xfrm>
            <a:off x="1763688" y="2852936"/>
            <a:ext cx="5500726" cy="2031325"/>
          </a:xfrm>
          <a:prstGeom prst="rect">
            <a:avLst/>
          </a:prstGeom>
          <a:noFill/>
        </p:spPr>
        <p:txBody>
          <a:bodyPr wrap="square" rtlCol="0">
            <a:spAutoFit/>
          </a:bodyPr>
          <a:lstStyle/>
          <a:p>
            <a:r>
              <a:rPr lang="en-MY" sz="1600" b="1" dirty="0" smtClean="0">
                <a:solidFill>
                  <a:schemeClr val="bg1"/>
                </a:solidFill>
                <a:cs typeface="Arial" pitchFamily="34" charset="0"/>
              </a:rPr>
              <a:t>Dagang Net Technologies Sdn Bhd (177974-T)</a:t>
            </a:r>
            <a:r>
              <a:rPr lang="en-MY" sz="1600" dirty="0" smtClean="0">
                <a:solidFill>
                  <a:schemeClr val="bg1"/>
                </a:solidFill>
                <a:cs typeface="Arial" pitchFamily="34" charset="0"/>
              </a:rPr>
              <a:t> </a:t>
            </a:r>
          </a:p>
          <a:p>
            <a:r>
              <a:rPr lang="en-MY" sz="1400" dirty="0" smtClean="0">
                <a:solidFill>
                  <a:schemeClr val="bg1"/>
                </a:solidFill>
                <a:cs typeface="Arial" pitchFamily="34" charset="0"/>
              </a:rPr>
              <a:t>Tower 3, Avenue 5,</a:t>
            </a:r>
            <a:br>
              <a:rPr lang="en-MY" sz="1400" dirty="0" smtClean="0">
                <a:solidFill>
                  <a:schemeClr val="bg1"/>
                </a:solidFill>
                <a:cs typeface="Arial" pitchFamily="34" charset="0"/>
              </a:rPr>
            </a:br>
            <a:r>
              <a:rPr lang="en-MY" sz="1400" dirty="0" smtClean="0">
                <a:solidFill>
                  <a:schemeClr val="bg1"/>
                </a:solidFill>
                <a:cs typeface="Arial" pitchFamily="34" charset="0"/>
              </a:rPr>
              <a:t>The Horizon Bangsar South,</a:t>
            </a:r>
            <a:br>
              <a:rPr lang="en-MY" sz="1400" dirty="0" smtClean="0">
                <a:solidFill>
                  <a:schemeClr val="bg1"/>
                </a:solidFill>
                <a:cs typeface="Arial" pitchFamily="34" charset="0"/>
              </a:rPr>
            </a:br>
            <a:r>
              <a:rPr lang="en-MY" sz="1400" dirty="0" smtClean="0">
                <a:solidFill>
                  <a:schemeClr val="bg1"/>
                </a:solidFill>
                <a:cs typeface="Arial" pitchFamily="34" charset="0"/>
              </a:rPr>
              <a:t>No 8 Jalan Kerinchi,</a:t>
            </a:r>
            <a:br>
              <a:rPr lang="en-MY" sz="1400" dirty="0" smtClean="0">
                <a:solidFill>
                  <a:schemeClr val="bg1"/>
                </a:solidFill>
                <a:cs typeface="Arial" pitchFamily="34" charset="0"/>
              </a:rPr>
            </a:br>
            <a:r>
              <a:rPr lang="en-MY" sz="1400" dirty="0" smtClean="0">
                <a:solidFill>
                  <a:schemeClr val="bg1"/>
                </a:solidFill>
                <a:cs typeface="Arial" pitchFamily="34" charset="0"/>
              </a:rPr>
              <a:t>59200 Kuala Lumpur.</a:t>
            </a:r>
          </a:p>
          <a:p>
            <a:endParaRPr lang="en-MY" sz="1400" dirty="0" smtClean="0">
              <a:solidFill>
                <a:schemeClr val="bg1"/>
              </a:solidFill>
              <a:cs typeface="Arial" pitchFamily="34" charset="0"/>
            </a:endParaRPr>
          </a:p>
          <a:p>
            <a:r>
              <a:rPr lang="en-MY" sz="1200" dirty="0" smtClean="0">
                <a:solidFill>
                  <a:schemeClr val="bg1"/>
                </a:solidFill>
                <a:cs typeface="Arial" pitchFamily="34" charset="0"/>
              </a:rPr>
              <a:t>	</a:t>
            </a:r>
            <a:endParaRPr lang="en-MY" sz="1200" u="sng" dirty="0" smtClean="0">
              <a:solidFill>
                <a:schemeClr val="bg1"/>
              </a:solidFill>
              <a:cs typeface="Arial" pitchFamily="34" charset="0"/>
            </a:endParaRPr>
          </a:p>
          <a:p>
            <a:endParaRPr lang="en-MY" sz="1400" dirty="0" smtClean="0">
              <a:solidFill>
                <a:schemeClr val="bg1"/>
              </a:solidFill>
              <a:cs typeface="Arial" pitchFamily="34" charset="0"/>
            </a:endParaRPr>
          </a:p>
          <a:p>
            <a:endParaRPr lang="en-MY" sz="1400" dirty="0" smtClean="0">
              <a:solidFill>
                <a:schemeClr val="bg1"/>
              </a:solidFill>
              <a:cs typeface="Arial" pitchFamily="34" charset="0"/>
            </a:endParaRPr>
          </a:p>
        </p:txBody>
      </p:sp>
      <p:sp>
        <p:nvSpPr>
          <p:cNvPr id="5" name="TextBox 4"/>
          <p:cNvSpPr txBox="1"/>
          <p:nvPr/>
        </p:nvSpPr>
        <p:spPr>
          <a:xfrm>
            <a:off x="1835696" y="2073622"/>
            <a:ext cx="6120680" cy="923330"/>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For further assistance, please contact </a:t>
            </a:r>
            <a:r>
              <a:rPr lang="en-US" dirty="0" err="1" smtClean="0">
                <a:solidFill>
                  <a:schemeClr val="bg1"/>
                </a:solidFill>
                <a:latin typeface="Arial" pitchFamily="34" charset="0"/>
                <a:cs typeface="Arial" pitchFamily="34" charset="0"/>
              </a:rPr>
              <a:t>Careline</a:t>
            </a:r>
            <a:r>
              <a:rPr lang="en-US" dirty="0" smtClean="0">
                <a:solidFill>
                  <a:schemeClr val="bg1"/>
                </a:solidFill>
                <a:latin typeface="Arial" pitchFamily="34" charset="0"/>
                <a:cs typeface="Arial" pitchFamily="34" charset="0"/>
              </a:rPr>
              <a:t> at: 1300133133 or </a:t>
            </a:r>
            <a:r>
              <a:rPr lang="en-US" dirty="0" err="1" smtClean="0">
                <a:solidFill>
                  <a:schemeClr val="bg1"/>
                </a:solidFill>
                <a:latin typeface="Arial" pitchFamily="34" charset="0"/>
                <a:cs typeface="Arial" pitchFamily="34" charset="0"/>
              </a:rPr>
              <a:t>email:careline@dagangnet.com</a:t>
            </a:r>
            <a:endParaRPr lang="en-MY" dirty="0" smtClean="0">
              <a:solidFill>
                <a:schemeClr val="bg1"/>
              </a:solidFill>
              <a:latin typeface="Arial" pitchFamily="34" charset="0"/>
              <a:cs typeface="Arial" pitchFamily="34" charset="0"/>
            </a:endParaRPr>
          </a:p>
          <a:p>
            <a:endParaRPr lang="en-MY"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4"/>
            <a:ext cx="6635080" cy="936104"/>
          </a:xfrm>
        </p:spPr>
        <p:txBody>
          <a:bodyPr/>
          <a:lstStyle/>
          <a:p>
            <a:r>
              <a:rPr lang="en-US" b="1" dirty="0" smtClean="0">
                <a:ea typeface="Arial Unicode MS" pitchFamily="34" charset="-128"/>
              </a:rPr>
              <a:t>CONTENTS</a:t>
            </a:r>
            <a:endParaRPr lang="en-MY" b="1" dirty="0">
              <a:ea typeface="Arial Unicode MS" pitchFamily="34" charset="-128"/>
            </a:endParaRPr>
          </a:p>
        </p:txBody>
      </p:sp>
      <p:sp>
        <p:nvSpPr>
          <p:cNvPr id="10" name="Rectangle 9"/>
          <p:cNvSpPr>
            <a:spLocks noChangeArrowheads="1"/>
          </p:cNvSpPr>
          <p:nvPr/>
        </p:nvSpPr>
        <p:spPr bwMode="gray">
          <a:xfrm>
            <a:off x="3243366" y="2875487"/>
            <a:ext cx="5338282" cy="568903"/>
          </a:xfrm>
          <a:prstGeom prst="rect">
            <a:avLst/>
          </a:prstGeom>
          <a:solidFill>
            <a:srgbClr val="CC0000"/>
          </a:solidFill>
          <a:ln w="9525">
            <a:noFill/>
            <a:round/>
            <a:headEnd/>
            <a:tailEnd/>
          </a:ln>
        </p:spPr>
        <p:txBody>
          <a:bodyPr wrap="none" anchor="ctr"/>
          <a:lstStyle/>
          <a:p>
            <a:r>
              <a:rPr lang="en-US" b="1" cap="all" dirty="0" smtClean="0">
                <a:ln w="9000" cmpd="sng">
                  <a:noFill/>
                  <a:prstDash val="solid"/>
                </a:ln>
                <a:solidFill>
                  <a:schemeClr val="bg1">
                    <a:lumMod val="95000"/>
                  </a:schemeClr>
                </a:solidFill>
                <a:effectLst>
                  <a:reflection blurRad="12700" stA="28000" endPos="45000" dist="1000" dir="5400000" sy="-100000" algn="bl" rotWithShape="0"/>
                </a:effectLst>
                <a:latin typeface="Arial" pitchFamily="34" charset="0"/>
                <a:ea typeface="Arial Unicode MS" pitchFamily="34" charset="-128"/>
                <a:cs typeface="Arial" pitchFamily="34" charset="0"/>
              </a:rPr>
              <a:t>SCOPE OF IMPLEMENTATION </a:t>
            </a:r>
            <a:endParaRPr lang="en-MY" b="1" dirty="0" smtClean="0">
              <a:solidFill>
                <a:schemeClr val="bg1">
                  <a:lumMod val="95000"/>
                </a:schemeClr>
              </a:solidFill>
              <a:latin typeface="Arial" pitchFamily="34" charset="0"/>
              <a:ea typeface="Arial Unicode MS" pitchFamily="34" charset="-128"/>
              <a:cs typeface="Arial" pitchFamily="34" charset="0"/>
            </a:endParaRPr>
          </a:p>
        </p:txBody>
      </p:sp>
      <p:pic>
        <p:nvPicPr>
          <p:cNvPr id="3074" name="Picture 2" descr="C:\Users\zsh\Desktop\Desktop3_26_2016\Pictures\Agenda1.jpg"/>
          <p:cNvPicPr>
            <a:picLocks noChangeAspect="1" noChangeArrowheads="1"/>
          </p:cNvPicPr>
          <p:nvPr/>
        </p:nvPicPr>
        <p:blipFill>
          <a:blip r:embed="rId2" cstate="print"/>
          <a:srcRect/>
          <a:stretch>
            <a:fillRect/>
          </a:stretch>
        </p:blipFill>
        <p:spPr bwMode="auto">
          <a:xfrm>
            <a:off x="395536" y="2060848"/>
            <a:ext cx="2643206"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a:spLocks noChangeArrowheads="1"/>
          </p:cNvSpPr>
          <p:nvPr/>
        </p:nvSpPr>
        <p:spPr bwMode="gray">
          <a:xfrm>
            <a:off x="3253056" y="3508169"/>
            <a:ext cx="5328592" cy="568903"/>
          </a:xfrm>
          <a:prstGeom prst="rect">
            <a:avLst/>
          </a:prstGeom>
          <a:solidFill>
            <a:srgbClr val="CC0000"/>
          </a:solidFill>
          <a:ln w="9525">
            <a:noFill/>
            <a:round/>
            <a:headEnd/>
            <a:tailEnd/>
          </a:ln>
        </p:spPr>
        <p:txBody>
          <a:bodyPr wrap="none" anchor="ctr"/>
          <a:lstStyle/>
          <a:p>
            <a:r>
              <a:rPr lang="en-US" b="1" cap="all" dirty="0" smtClean="0">
                <a:ln w="9000" cmpd="sng">
                  <a:noFill/>
                  <a:prstDash val="solid"/>
                </a:ln>
                <a:solidFill>
                  <a:schemeClr val="bg1">
                    <a:lumMod val="95000"/>
                  </a:schemeClr>
                </a:solidFill>
                <a:effectLst>
                  <a:reflection blurRad="12700" stA="28000" endPos="45000" dist="1000" dir="5400000" sy="-100000" algn="bl" rotWithShape="0"/>
                </a:effectLst>
                <a:latin typeface="Arial" pitchFamily="34" charset="0"/>
                <a:ea typeface="Arial Unicode MS" pitchFamily="34" charset="-128"/>
                <a:cs typeface="Arial" pitchFamily="34" charset="0"/>
              </a:rPr>
              <a:t>IMPLEMENTATION ACTION</a:t>
            </a:r>
            <a:endParaRPr lang="en-MY" b="1" dirty="0" smtClean="0">
              <a:solidFill>
                <a:schemeClr val="bg1">
                  <a:lumMod val="95000"/>
                </a:schemeClr>
              </a:solidFill>
              <a:latin typeface="Arial" pitchFamily="34" charset="0"/>
              <a:ea typeface="Arial Unicode MS" pitchFamily="34" charset="-128"/>
              <a:cs typeface="Arial" pitchFamily="34" charset="0"/>
            </a:endParaRPr>
          </a:p>
        </p:txBody>
      </p:sp>
      <p:sp>
        <p:nvSpPr>
          <p:cNvPr id="12" name="Rectangle 11"/>
          <p:cNvSpPr>
            <a:spLocks noChangeArrowheads="1"/>
          </p:cNvSpPr>
          <p:nvPr/>
        </p:nvSpPr>
        <p:spPr bwMode="gray">
          <a:xfrm>
            <a:off x="3253056" y="2212025"/>
            <a:ext cx="5338282" cy="568903"/>
          </a:xfrm>
          <a:prstGeom prst="rect">
            <a:avLst/>
          </a:prstGeom>
          <a:solidFill>
            <a:srgbClr val="CC0000"/>
          </a:solidFill>
          <a:ln w="9525">
            <a:noFill/>
            <a:round/>
            <a:headEnd/>
            <a:tailEnd/>
          </a:ln>
        </p:spPr>
        <p:txBody>
          <a:bodyPr wrap="none" anchor="ctr"/>
          <a:lstStyle/>
          <a:p>
            <a:r>
              <a:rPr lang="en-US" b="1" cap="all" dirty="0" smtClean="0">
                <a:ln w="9000" cmpd="sng">
                  <a:noFill/>
                  <a:prstDash val="solid"/>
                </a:ln>
                <a:solidFill>
                  <a:schemeClr val="bg1">
                    <a:lumMod val="95000"/>
                  </a:schemeClr>
                </a:solidFill>
                <a:effectLst>
                  <a:reflection blurRad="12700" stA="28000" endPos="45000" dist="1000" dir="5400000" sy="-100000" algn="bl" rotWithShape="0"/>
                </a:effectLst>
                <a:latin typeface="Arial" pitchFamily="34" charset="0"/>
                <a:ea typeface="Arial Unicode MS" pitchFamily="34" charset="-128"/>
                <a:cs typeface="Arial" pitchFamily="34" charset="0"/>
              </a:rPr>
              <a:t>INTRODUCTION</a:t>
            </a:r>
            <a:endParaRPr lang="en-MY" b="1" dirty="0" smtClean="0">
              <a:solidFill>
                <a:schemeClr val="bg1">
                  <a:lumMod val="95000"/>
                </a:schemeClr>
              </a:solidFill>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MY" b="1" dirty="0"/>
          </a:p>
        </p:txBody>
      </p:sp>
      <p:sp>
        <p:nvSpPr>
          <p:cNvPr id="4" name="Rectangle 3"/>
          <p:cNvSpPr/>
          <p:nvPr/>
        </p:nvSpPr>
        <p:spPr>
          <a:xfrm>
            <a:off x="395536" y="1412776"/>
            <a:ext cx="8280920" cy="4462760"/>
          </a:xfrm>
          <a:prstGeom prst="rect">
            <a:avLst/>
          </a:prstGeom>
        </p:spPr>
        <p:txBody>
          <a:bodyPr wrap="square">
            <a:spAutoFit/>
          </a:bodyPr>
          <a:lstStyle/>
          <a:p>
            <a:pPr marL="450850" indent="-450850" algn="just">
              <a:buFont typeface="Wingdings" pitchFamily="2" charset="2"/>
              <a:buChar char="q"/>
            </a:pPr>
            <a:r>
              <a:rPr lang="en-MY" sz="2400" dirty="0" smtClean="0">
                <a:latin typeface="Arial" pitchFamily="34" charset="0"/>
                <a:cs typeface="Arial" pitchFamily="34" charset="0"/>
              </a:rPr>
              <a:t>In general, all goods imported into Malaysia will be subjected to the Goods and Services Tax (GST) at a standard rate (6%) as specified in the Goods and Services Tax Act 2014</a:t>
            </a:r>
          </a:p>
          <a:p>
            <a:pPr marL="450850" indent="-450850" algn="just">
              <a:buFont typeface="Wingdings" pitchFamily="2" charset="2"/>
              <a:buChar char="q"/>
            </a:pPr>
            <a:endParaRPr lang="en-US" sz="2000" dirty="0" smtClean="0">
              <a:latin typeface="Arial" pitchFamily="34" charset="0"/>
              <a:cs typeface="Arial" pitchFamily="34" charset="0"/>
            </a:endParaRPr>
          </a:p>
          <a:p>
            <a:pPr marL="450850" indent="-450850" algn="just">
              <a:buFont typeface="Wingdings" pitchFamily="2" charset="2"/>
              <a:buChar char="q"/>
            </a:pPr>
            <a:r>
              <a:rPr lang="en-MY" sz="2400" dirty="0" smtClean="0">
                <a:latin typeface="Arial" pitchFamily="34" charset="0"/>
                <a:cs typeface="Arial" pitchFamily="34" charset="0"/>
              </a:rPr>
              <a:t>Based on the paragraph 3, in the Goods and Services Tax (Relief) Order 2014, any person who imports the goods specified in the First Schedule to the Goods and Services Tax (Zero Rated Supplies) Order 2014 [PU (A) 272/2014] is granted exemption from payment of GST Import</a:t>
            </a:r>
          </a:p>
          <a:p>
            <a:pPr marL="450850" indent="-450850" algn="just"/>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SCOPE OF IMPLEMENTATION</a:t>
            </a:r>
            <a:endParaRPr lang="en-MY" sz="2400" dirty="0">
              <a:solidFill>
                <a:schemeClr val="bg1"/>
              </a:solidFill>
            </a:endParaRPr>
          </a:p>
        </p:txBody>
      </p:sp>
      <p:sp>
        <p:nvSpPr>
          <p:cNvPr id="4" name="Rectangle 3"/>
          <p:cNvSpPr/>
          <p:nvPr/>
        </p:nvSpPr>
        <p:spPr>
          <a:xfrm>
            <a:off x="467544" y="1738551"/>
            <a:ext cx="8280920" cy="3416320"/>
          </a:xfrm>
          <a:prstGeom prst="rect">
            <a:avLst/>
          </a:prstGeom>
        </p:spPr>
        <p:txBody>
          <a:bodyPr wrap="square">
            <a:spAutoFit/>
          </a:bodyPr>
          <a:lstStyle/>
          <a:p>
            <a:pPr marL="355600" indent="-355600" algn="just">
              <a:buFont typeface="Wingdings" pitchFamily="2" charset="2"/>
              <a:buChar char="q"/>
            </a:pPr>
            <a:r>
              <a:rPr lang="en-MY" sz="2400" dirty="0" smtClean="0">
                <a:latin typeface="Arial" pitchFamily="34" charset="0"/>
                <a:cs typeface="Arial" pitchFamily="34" charset="0"/>
              </a:rPr>
              <a:t>This implementation involves only declarations of goods under the First Schedule of the Goods and Services Tax (Zero Rated Supply) 2014</a:t>
            </a:r>
            <a:endParaRPr lang="en-US" sz="2400" dirty="0" smtClean="0">
              <a:latin typeface="Arial" pitchFamily="34" charset="0"/>
              <a:cs typeface="Arial" pitchFamily="34" charset="0"/>
            </a:endParaRPr>
          </a:p>
          <a:p>
            <a:pPr marL="355600" indent="-355600" algn="just">
              <a:buFont typeface="Wingdings" pitchFamily="2" charset="2"/>
              <a:buChar char="q"/>
            </a:pPr>
            <a:endParaRPr lang="en-US" sz="2400" dirty="0" smtClean="0">
              <a:latin typeface="Arial" pitchFamily="34" charset="0"/>
              <a:cs typeface="Arial" pitchFamily="34" charset="0"/>
            </a:endParaRPr>
          </a:p>
          <a:p>
            <a:pPr marL="450850" lvl="1" indent="-450850" algn="just">
              <a:buFont typeface="Wingdings" pitchFamily="2" charset="2"/>
              <a:buChar char="q"/>
            </a:pPr>
            <a:r>
              <a:rPr lang="en-MY" sz="2400" dirty="0" smtClean="0">
                <a:latin typeface="Arial" pitchFamily="34" charset="0"/>
                <a:cs typeface="Arial" pitchFamily="34" charset="0"/>
              </a:rPr>
              <a:t>Effective 1 April 2017, the Royal Malaysian Customs Department has established a Relief  Code (Relief Order Code) '</a:t>
            </a:r>
            <a:r>
              <a:rPr lang="en-MY" sz="2400" b="1" u="sng" dirty="0" smtClean="0">
                <a:latin typeface="Arial" pitchFamily="34" charset="0"/>
                <a:cs typeface="Arial" pitchFamily="34" charset="0"/>
              </a:rPr>
              <a:t>P03</a:t>
            </a:r>
            <a:r>
              <a:rPr lang="en-MY" sz="2400" dirty="0" smtClean="0">
                <a:latin typeface="Arial" pitchFamily="34" charset="0"/>
                <a:cs typeface="Arial" pitchFamily="34" charset="0"/>
              </a:rPr>
              <a:t>' to meet the needs of GST zero-rated goods declaration to be included by </a:t>
            </a:r>
            <a:r>
              <a:rPr lang="en-MY" sz="2400" dirty="0" err="1" smtClean="0">
                <a:latin typeface="Arial" pitchFamily="34" charset="0"/>
                <a:cs typeface="Arial" pitchFamily="34" charset="0"/>
              </a:rPr>
              <a:t>declarants</a:t>
            </a:r>
            <a:r>
              <a:rPr lang="en-MY" sz="2400" dirty="0" smtClean="0">
                <a:latin typeface="Arial" pitchFamily="34" charset="0"/>
                <a:cs typeface="Arial" pitchFamily="34" charset="0"/>
              </a:rPr>
              <a:t>  in the Customs Declaration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35080" cy="936104"/>
          </a:xfrm>
        </p:spPr>
        <p:txBody>
          <a:bodyPr>
            <a:normAutofit/>
          </a:bodyPr>
          <a:lstStyle/>
          <a:p>
            <a:r>
              <a:rPr lang="en-US" sz="2400" b="1" dirty="0" smtClean="0">
                <a:solidFill>
                  <a:schemeClr val="bg1"/>
                </a:solidFill>
              </a:rPr>
              <a:t>IMPLEMENTATION ACTION</a:t>
            </a:r>
            <a:endParaRPr lang="en-MY" sz="2400" dirty="0"/>
          </a:p>
        </p:txBody>
      </p:sp>
      <p:sp>
        <p:nvSpPr>
          <p:cNvPr id="7" name="TextBox 6"/>
          <p:cNvSpPr txBox="1"/>
          <p:nvPr/>
        </p:nvSpPr>
        <p:spPr>
          <a:xfrm>
            <a:off x="395537" y="1124744"/>
            <a:ext cx="8064896" cy="1938992"/>
          </a:xfrm>
          <a:prstGeom prst="rect">
            <a:avLst/>
          </a:prstGeom>
          <a:noFill/>
        </p:spPr>
        <p:txBody>
          <a:bodyPr wrap="square" rtlCol="0">
            <a:spAutoFit/>
          </a:bodyPr>
          <a:lstStyle/>
          <a:p>
            <a:pPr lvl="1" indent="-457200">
              <a:buFont typeface="Wingdings" pitchFamily="2" charset="2"/>
              <a:buChar char="q"/>
            </a:pPr>
            <a:r>
              <a:rPr lang="en-MY" sz="2400" dirty="0" smtClean="0">
                <a:latin typeface="Arial" pitchFamily="34" charset="0"/>
                <a:cs typeface="Arial" pitchFamily="34" charset="0"/>
              </a:rPr>
              <a:t>The impacted Customs declarations K1, K8 and K9. For any imported goods fall under the First Schedule to the Goods and Services Tax (Zero Rated Supplies) Order 2014 [PU (A) 272/2014] Paragraph 3, </a:t>
            </a:r>
            <a:r>
              <a:rPr lang="en-MY" sz="2400" dirty="0" err="1" smtClean="0">
                <a:latin typeface="Arial" pitchFamily="34" charset="0"/>
                <a:cs typeface="Arial" pitchFamily="34" charset="0"/>
              </a:rPr>
              <a:t>declarants</a:t>
            </a:r>
            <a:r>
              <a:rPr lang="en-MY" sz="2400" dirty="0" smtClean="0">
                <a:latin typeface="Arial" pitchFamily="34" charset="0"/>
                <a:cs typeface="Arial" pitchFamily="34" charset="0"/>
              </a:rPr>
              <a:t> are required to capture the following information</a:t>
            </a:r>
          </a:p>
        </p:txBody>
      </p:sp>
      <p:graphicFrame>
        <p:nvGraphicFramePr>
          <p:cNvPr id="6" name="Table 5"/>
          <p:cNvGraphicFramePr>
            <a:graphicFrameLocks noGrp="1"/>
          </p:cNvGraphicFramePr>
          <p:nvPr/>
        </p:nvGraphicFramePr>
        <p:xfrm>
          <a:off x="971600" y="3458696"/>
          <a:ext cx="7056784" cy="2377440"/>
        </p:xfrm>
        <a:graphic>
          <a:graphicData uri="http://schemas.openxmlformats.org/drawingml/2006/table">
            <a:tbl>
              <a:tblPr firstRow="1" bandRow="1">
                <a:tableStyleId>{5C22544A-7EE6-4342-B048-85BDC9FD1C3A}</a:tableStyleId>
              </a:tblPr>
              <a:tblGrid>
                <a:gridCol w="2520280"/>
                <a:gridCol w="4536504"/>
              </a:tblGrid>
              <a:tr h="370840">
                <a:tc>
                  <a:txBody>
                    <a:bodyPr/>
                    <a:lstStyle/>
                    <a:p>
                      <a:r>
                        <a:rPr lang="en-MY" sz="2400" b="0" i="0" dirty="0" smtClean="0">
                          <a:solidFill>
                            <a:schemeClr val="tx1"/>
                          </a:solidFill>
                          <a:latin typeface="Arial" pitchFamily="34" charset="0"/>
                          <a:cs typeface="Arial" pitchFamily="34" charset="0"/>
                        </a:rPr>
                        <a:t>GST Treatment Type </a:t>
                      </a:r>
                      <a:endParaRPr lang="en-MY" sz="2400" b="0" i="0"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MY" sz="2400" b="1" i="0" dirty="0" smtClean="0">
                          <a:solidFill>
                            <a:schemeClr val="tx1"/>
                          </a:solidFill>
                          <a:latin typeface="Arial" pitchFamily="34" charset="0"/>
                          <a:cs typeface="Arial" pitchFamily="34" charset="0"/>
                        </a:rPr>
                        <a:t>R </a:t>
                      </a:r>
                    </a:p>
                    <a:p>
                      <a:r>
                        <a:rPr lang="en-MY" sz="2400" b="0" i="0" dirty="0" smtClean="0">
                          <a:solidFill>
                            <a:schemeClr val="tx1"/>
                          </a:solidFill>
                          <a:latin typeface="Arial" pitchFamily="34" charset="0"/>
                          <a:cs typeface="Arial" pitchFamily="34" charset="0"/>
                        </a:rPr>
                        <a:t>(for GST Relief Order)</a:t>
                      </a:r>
                      <a:endParaRPr lang="en-MY" sz="2400" b="0" i="0" dirty="0">
                        <a:solidFill>
                          <a:schemeClr val="tx1"/>
                        </a:solidFill>
                        <a:latin typeface="Arial" pitchFamily="34" charset="0"/>
                        <a:cs typeface="Arial" pitchFamily="34" charset="0"/>
                      </a:endParaRPr>
                    </a:p>
                  </a:txBody>
                  <a:tcPr>
                    <a:solidFill>
                      <a:schemeClr val="bg1">
                        <a:lumMod val="85000"/>
                      </a:schemeClr>
                    </a:solidFill>
                  </a:tcPr>
                </a:tc>
              </a:tr>
              <a:tr h="370840">
                <a:tc>
                  <a:txBody>
                    <a:bodyPr/>
                    <a:lstStyle/>
                    <a:p>
                      <a:r>
                        <a:rPr lang="en-MY" sz="2400" b="0" i="0" dirty="0" smtClean="0">
                          <a:solidFill>
                            <a:schemeClr val="tx1"/>
                          </a:solidFill>
                          <a:latin typeface="Arial" pitchFamily="34" charset="0"/>
                          <a:cs typeface="Arial" pitchFamily="34" charset="0"/>
                        </a:rPr>
                        <a:t>GST Treatment Reference No. </a:t>
                      </a:r>
                      <a:endParaRPr lang="en-MY" sz="2400" b="0" i="0" dirty="0">
                        <a:solidFill>
                          <a:schemeClr val="tx1"/>
                        </a:solidFill>
                        <a:latin typeface="Arial" pitchFamily="34" charset="0"/>
                        <a:cs typeface="Arial" pitchFamily="34" charset="0"/>
                      </a:endParaRPr>
                    </a:p>
                  </a:txBody>
                  <a:tcPr>
                    <a:solidFill>
                      <a:schemeClr val="bg1">
                        <a:lumMod val="85000"/>
                      </a:schemeClr>
                    </a:solidFill>
                  </a:tcPr>
                </a:tc>
                <a:tc>
                  <a:txBody>
                    <a:bodyPr/>
                    <a:lstStyle/>
                    <a:p>
                      <a:r>
                        <a:rPr lang="en-MY" sz="2400" b="1" i="0" dirty="0" smtClean="0">
                          <a:solidFill>
                            <a:schemeClr val="tx1"/>
                          </a:solidFill>
                          <a:latin typeface="Arial" pitchFamily="34" charset="0"/>
                          <a:cs typeface="Arial" pitchFamily="34" charset="0"/>
                        </a:rPr>
                        <a:t>P03 </a:t>
                      </a:r>
                    </a:p>
                    <a:p>
                      <a:r>
                        <a:rPr lang="en-MY" sz="2400" b="0" i="0" dirty="0" smtClean="0">
                          <a:solidFill>
                            <a:schemeClr val="tx1"/>
                          </a:solidFill>
                          <a:latin typeface="Arial" pitchFamily="34" charset="0"/>
                          <a:cs typeface="Arial" pitchFamily="34" charset="0"/>
                        </a:rPr>
                        <a:t>(for  Preamble Paragraph 3,  GST Relief Order P.U. (A) 273/2014)</a:t>
                      </a:r>
                      <a:endParaRPr lang="en-MY" sz="2400" b="0" i="0" dirty="0">
                        <a:solidFill>
                          <a:schemeClr val="tx1"/>
                        </a:solidFill>
                        <a:latin typeface="Arial" pitchFamily="34" charset="0"/>
                        <a:cs typeface="Arial" pitchFamily="34" charset="0"/>
                      </a:endParaRPr>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IMPLEMENTATION ACTION</a:t>
            </a:r>
            <a:endParaRPr lang="en-MY" sz="2400" dirty="0"/>
          </a:p>
        </p:txBody>
      </p:sp>
      <p:pic>
        <p:nvPicPr>
          <p:cNvPr id="4" name="Picture 3"/>
          <p:cNvPicPr>
            <a:picLocks noChangeAspect="1" noChangeArrowheads="1"/>
          </p:cNvPicPr>
          <p:nvPr/>
        </p:nvPicPr>
        <p:blipFill>
          <a:blip r:embed="rId2" cstate="print"/>
          <a:srcRect/>
          <a:stretch>
            <a:fillRect/>
          </a:stretch>
        </p:blipFill>
        <p:spPr bwMode="auto">
          <a:xfrm>
            <a:off x="476250" y="2060848"/>
            <a:ext cx="5519738" cy="4491037"/>
          </a:xfrm>
          <a:prstGeom prst="rect">
            <a:avLst/>
          </a:prstGeom>
          <a:noFill/>
          <a:ln w="9525">
            <a:noFill/>
            <a:miter lim="800000"/>
            <a:headEnd/>
            <a:tailEnd/>
          </a:ln>
        </p:spPr>
      </p:pic>
      <p:sp>
        <p:nvSpPr>
          <p:cNvPr id="5" name="Rectangle 2"/>
          <p:cNvSpPr>
            <a:spLocks noChangeArrowheads="1"/>
          </p:cNvSpPr>
          <p:nvPr/>
        </p:nvSpPr>
        <p:spPr bwMode="auto">
          <a:xfrm>
            <a:off x="6300192" y="2060848"/>
            <a:ext cx="2373312" cy="4394721"/>
          </a:xfrm>
          <a:prstGeom prst="rect">
            <a:avLst/>
          </a:prstGeom>
          <a:solidFill>
            <a:srgbClr val="FFFFFF"/>
          </a:solidFill>
          <a:ln w="9525">
            <a:solidFill>
              <a:srgbClr val="000000"/>
            </a:solidFill>
            <a:miter lim="800000"/>
            <a:headEnd/>
            <a:tailEnd/>
          </a:ln>
        </p:spPr>
        <p:txBody>
          <a:bodyPr/>
          <a:lstStyle/>
          <a:p>
            <a:pPr marL="342900" indent="-342900">
              <a:spcAft>
                <a:spcPts val="1000"/>
              </a:spcAft>
              <a:defRPr/>
            </a:pPr>
            <a:endParaRPr lang="en-US" sz="1200" dirty="0" smtClean="0">
              <a:latin typeface="Verdana" pitchFamily="34" charset="0"/>
              <a:ea typeface="Verdana" pitchFamily="34" charset="0"/>
              <a:cs typeface="Verdana" pitchFamily="34" charset="0"/>
            </a:endParaRPr>
          </a:p>
          <a:p>
            <a:pPr marL="342900" indent="-342900">
              <a:spcAft>
                <a:spcPts val="1000"/>
              </a:spcAft>
              <a:defRPr/>
            </a:pPr>
            <a:r>
              <a:rPr lang="en-MY" sz="1200" dirty="0" smtClean="0">
                <a:latin typeface="Verdana" pitchFamily="34" charset="0"/>
                <a:ea typeface="Verdana" pitchFamily="34" charset="0"/>
                <a:cs typeface="Verdana" pitchFamily="34" charset="0"/>
              </a:rPr>
              <a:t>	</a:t>
            </a:r>
            <a:r>
              <a:rPr lang="en-MY" sz="1400" dirty="0" smtClean="0">
                <a:latin typeface="Arial" pitchFamily="34" charset="0"/>
                <a:ea typeface="Verdana" pitchFamily="34" charset="0"/>
                <a:cs typeface="Arial" pitchFamily="34" charset="0"/>
              </a:rPr>
              <a:t>GST </a:t>
            </a:r>
            <a:r>
              <a:rPr lang="en-MY" sz="1400" dirty="0">
                <a:latin typeface="Arial" pitchFamily="34" charset="0"/>
                <a:ea typeface="Verdana" pitchFamily="34" charset="0"/>
                <a:cs typeface="Arial" pitchFamily="34" charset="0"/>
              </a:rPr>
              <a:t>Treatment Type [R/A/M</a:t>
            </a:r>
            <a:r>
              <a:rPr lang="en-MY" sz="1400" dirty="0" smtClean="0">
                <a:latin typeface="Arial" pitchFamily="34" charset="0"/>
                <a:ea typeface="Verdana" pitchFamily="34" charset="0"/>
                <a:cs typeface="Arial" pitchFamily="34" charset="0"/>
              </a:rPr>
              <a:t>]</a:t>
            </a:r>
          </a:p>
        </p:txBody>
      </p:sp>
      <p:pic>
        <p:nvPicPr>
          <p:cNvPr id="6" name="Picture 5"/>
          <p:cNvPicPr>
            <a:picLocks noChangeAspect="1" noChangeArrowheads="1"/>
          </p:cNvPicPr>
          <p:nvPr/>
        </p:nvPicPr>
        <p:blipFill>
          <a:blip r:embed="rId3" cstate="print"/>
          <a:srcRect/>
          <a:stretch>
            <a:fillRect/>
          </a:stretch>
        </p:blipFill>
        <p:spPr bwMode="auto">
          <a:xfrm>
            <a:off x="6588224" y="3068960"/>
            <a:ext cx="1825625" cy="695325"/>
          </a:xfrm>
          <a:prstGeom prst="rect">
            <a:avLst/>
          </a:prstGeom>
          <a:noFill/>
          <a:ln w="9525">
            <a:noFill/>
            <a:miter lim="800000"/>
            <a:headEnd/>
            <a:tailEnd/>
          </a:ln>
        </p:spPr>
      </p:pic>
      <p:graphicFrame>
        <p:nvGraphicFramePr>
          <p:cNvPr id="7" name="Table 6"/>
          <p:cNvGraphicFramePr>
            <a:graphicFrameLocks noGrp="1"/>
          </p:cNvGraphicFramePr>
          <p:nvPr/>
        </p:nvGraphicFramePr>
        <p:xfrm>
          <a:off x="6470650" y="4005064"/>
          <a:ext cx="2081242" cy="2259057"/>
        </p:xfrm>
        <a:graphic>
          <a:graphicData uri="http://schemas.openxmlformats.org/drawingml/2006/table">
            <a:tbl>
              <a:tblPr/>
              <a:tblGrid>
                <a:gridCol w="587421"/>
                <a:gridCol w="1493821"/>
              </a:tblGrid>
              <a:tr h="251006">
                <a:tc>
                  <a:txBody>
                    <a:bodyPr/>
                    <a:lstStyle/>
                    <a:p>
                      <a:pPr>
                        <a:spcAft>
                          <a:spcPts val="0"/>
                        </a:spcAft>
                      </a:pPr>
                      <a:r>
                        <a:rPr lang="en-US" sz="1050" b="1" dirty="0">
                          <a:latin typeface="Verdana" pitchFamily="34" charset="0"/>
                          <a:ea typeface="Verdana" pitchFamily="34" charset="0"/>
                          <a:cs typeface="Verdana" pitchFamily="34" charset="0"/>
                        </a:rPr>
                        <a:t>Type</a:t>
                      </a:r>
                      <a:endParaRPr lang="en-MY" sz="14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latin typeface="Verdana" pitchFamily="34" charset="0"/>
                          <a:ea typeface="Verdana" pitchFamily="34" charset="0"/>
                          <a:cs typeface="Verdana" pitchFamily="34" charset="0"/>
                        </a:rPr>
                        <a:t>Ref No</a:t>
                      </a:r>
                      <a:endParaRPr lang="en-MY" sz="14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13">
                <a:tc>
                  <a:txBody>
                    <a:bodyPr/>
                    <a:lstStyle/>
                    <a:p>
                      <a:pPr algn="ctr">
                        <a:spcAft>
                          <a:spcPts val="0"/>
                        </a:spcAft>
                      </a:pPr>
                      <a:r>
                        <a:rPr lang="en-US" sz="1050" b="1" dirty="0">
                          <a:latin typeface="Verdana" pitchFamily="34" charset="0"/>
                          <a:ea typeface="Verdana" pitchFamily="34" charset="0"/>
                          <a:cs typeface="Verdana" pitchFamily="34" charset="0"/>
                        </a:rPr>
                        <a:t>R</a:t>
                      </a:r>
                      <a:endParaRPr lang="en-MY" sz="14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latin typeface="Verdana" pitchFamily="34" charset="0"/>
                          <a:ea typeface="Verdana" pitchFamily="34" charset="0"/>
                          <a:cs typeface="Verdana" pitchFamily="34" charset="0"/>
                        </a:rPr>
                        <a:t>GST Relief Order </a:t>
                      </a:r>
                      <a:r>
                        <a:rPr lang="en-US" sz="1050" b="1" dirty="0" smtClean="0">
                          <a:latin typeface="Verdana" pitchFamily="34" charset="0"/>
                          <a:ea typeface="Verdana" pitchFamily="34" charset="0"/>
                          <a:cs typeface="Verdana" pitchFamily="34" charset="0"/>
                        </a:rPr>
                        <a:t>with 3 </a:t>
                      </a:r>
                      <a:r>
                        <a:rPr lang="en-US" sz="1050" b="1" dirty="0">
                          <a:latin typeface="Verdana" pitchFamily="34" charset="0"/>
                          <a:ea typeface="Verdana" pitchFamily="34" charset="0"/>
                          <a:cs typeface="Verdana" pitchFamily="34" charset="0"/>
                        </a:rPr>
                        <a:t>char alphanumeric</a:t>
                      </a:r>
                      <a:endParaRPr lang="en-MY" sz="14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019">
                <a:tc>
                  <a:txBody>
                    <a:bodyPr/>
                    <a:lstStyle/>
                    <a:p>
                      <a:pPr algn="ctr">
                        <a:spcAft>
                          <a:spcPts val="0"/>
                        </a:spcAft>
                      </a:pPr>
                      <a:r>
                        <a:rPr lang="en-US" sz="1050" dirty="0">
                          <a:solidFill>
                            <a:schemeClr val="tx1">
                              <a:lumMod val="50000"/>
                              <a:lumOff val="50000"/>
                            </a:schemeClr>
                          </a:solidFill>
                          <a:latin typeface="Verdana" pitchFamily="34" charset="0"/>
                          <a:ea typeface="Verdana" pitchFamily="34" charset="0"/>
                          <a:cs typeface="Verdana" pitchFamily="34" charset="0"/>
                        </a:rPr>
                        <a:t>A</a:t>
                      </a:r>
                      <a:endParaRPr lang="en-MY" sz="1400" dirty="0">
                        <a:solidFill>
                          <a:schemeClr val="tx1">
                            <a:lumMod val="50000"/>
                            <a:lumOff val="50000"/>
                          </a:schemeClr>
                        </a:solidFill>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chemeClr val="tx1">
                              <a:lumMod val="50000"/>
                              <a:lumOff val="50000"/>
                            </a:schemeClr>
                          </a:solidFill>
                          <a:latin typeface="Verdana" pitchFamily="34" charset="0"/>
                          <a:ea typeface="Verdana" pitchFamily="34" charset="0"/>
                          <a:cs typeface="Verdana" pitchFamily="34" charset="0"/>
                        </a:rPr>
                        <a:t>Approve Trader Scheme with 13 chars alphanumeric</a:t>
                      </a:r>
                      <a:endParaRPr lang="en-MY" sz="1400" dirty="0">
                        <a:solidFill>
                          <a:schemeClr val="tx1">
                            <a:lumMod val="50000"/>
                            <a:lumOff val="50000"/>
                          </a:schemeClr>
                        </a:solidFill>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019">
                <a:tc>
                  <a:txBody>
                    <a:bodyPr/>
                    <a:lstStyle/>
                    <a:p>
                      <a:pPr algn="ctr">
                        <a:spcAft>
                          <a:spcPts val="0"/>
                        </a:spcAft>
                      </a:pPr>
                      <a:r>
                        <a:rPr lang="en-US" sz="1050" dirty="0">
                          <a:solidFill>
                            <a:schemeClr val="tx1">
                              <a:lumMod val="50000"/>
                              <a:lumOff val="50000"/>
                            </a:schemeClr>
                          </a:solidFill>
                          <a:latin typeface="Verdana" pitchFamily="34" charset="0"/>
                          <a:ea typeface="Verdana" pitchFamily="34" charset="0"/>
                          <a:cs typeface="Verdana" pitchFamily="34" charset="0"/>
                        </a:rPr>
                        <a:t>M</a:t>
                      </a:r>
                      <a:endParaRPr lang="en-MY" sz="1400" dirty="0">
                        <a:solidFill>
                          <a:schemeClr val="tx1">
                            <a:lumMod val="50000"/>
                            <a:lumOff val="50000"/>
                          </a:schemeClr>
                        </a:solidFill>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chemeClr val="tx1">
                              <a:lumMod val="50000"/>
                              <a:lumOff val="50000"/>
                            </a:schemeClr>
                          </a:solidFill>
                          <a:latin typeface="Verdana" pitchFamily="34" charset="0"/>
                          <a:ea typeface="Verdana" pitchFamily="34" charset="0"/>
                          <a:cs typeface="Verdana" pitchFamily="34" charset="0"/>
                        </a:rPr>
                        <a:t>Relief by Finance Minister with 35 chars alphanumeric</a:t>
                      </a:r>
                      <a:endParaRPr lang="en-MY" sz="1400" dirty="0">
                        <a:solidFill>
                          <a:schemeClr val="tx1">
                            <a:lumMod val="50000"/>
                            <a:lumOff val="50000"/>
                          </a:schemeClr>
                        </a:solidFill>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AutoShape 3"/>
          <p:cNvCxnSpPr>
            <a:cxnSpLocks noChangeShapeType="1"/>
          </p:cNvCxnSpPr>
          <p:nvPr/>
        </p:nvCxnSpPr>
        <p:spPr bwMode="auto">
          <a:xfrm flipH="1">
            <a:off x="5364088" y="5949280"/>
            <a:ext cx="864096" cy="0"/>
          </a:xfrm>
          <a:prstGeom prst="straightConnector1">
            <a:avLst/>
          </a:prstGeom>
          <a:noFill/>
          <a:ln w="9525">
            <a:solidFill>
              <a:srgbClr val="000000"/>
            </a:solidFill>
            <a:round/>
            <a:headEnd/>
            <a:tailEnd type="triangle" w="med" len="med"/>
          </a:ln>
        </p:spPr>
      </p:cxnSp>
      <p:sp>
        <p:nvSpPr>
          <p:cNvPr id="9" name="Oval 4"/>
          <p:cNvSpPr>
            <a:spLocks noChangeArrowheads="1"/>
          </p:cNvSpPr>
          <p:nvPr/>
        </p:nvSpPr>
        <p:spPr bwMode="auto">
          <a:xfrm>
            <a:off x="3221038" y="5930975"/>
            <a:ext cx="2863130" cy="234329"/>
          </a:xfrm>
          <a:prstGeom prst="ellipse">
            <a:avLst/>
          </a:prstGeom>
          <a:solidFill>
            <a:srgbClr val="FFFFFF">
              <a:alpha val="0"/>
            </a:srgbClr>
          </a:solidFill>
          <a:ln w="9525">
            <a:solidFill>
              <a:srgbClr val="FF0000"/>
            </a:solidFill>
            <a:round/>
            <a:headEnd/>
            <a:tailEnd/>
          </a:ln>
        </p:spPr>
        <p:txBody>
          <a:bodyPr/>
          <a:lstStyle/>
          <a:p>
            <a:endParaRPr lang="en-MY"/>
          </a:p>
        </p:txBody>
      </p:sp>
      <p:sp>
        <p:nvSpPr>
          <p:cNvPr id="10" name="Rectangle 149"/>
          <p:cNvSpPr>
            <a:spLocks noChangeArrowheads="1"/>
          </p:cNvSpPr>
          <p:nvPr/>
        </p:nvSpPr>
        <p:spPr bwMode="auto">
          <a:xfrm>
            <a:off x="373063" y="1111324"/>
            <a:ext cx="6786562" cy="641350"/>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anchor="ctr"/>
          <a:lstStyle/>
          <a:p>
            <a:pPr marL="360363" indent="-360363" defTabSz="1066800">
              <a:lnSpc>
                <a:spcPct val="150000"/>
              </a:lnSpc>
              <a:spcAft>
                <a:spcPct val="35000"/>
              </a:spcAft>
              <a:buFont typeface="Wingdings" pitchFamily="2" charset="2"/>
              <a:buChar char="q"/>
              <a:defRPr/>
            </a:pPr>
            <a:r>
              <a:rPr lang="en-MY" sz="2400" b="1" dirty="0">
                <a:solidFill>
                  <a:schemeClr val="tx1"/>
                </a:solidFill>
                <a:latin typeface="Verdana" pitchFamily="34" charset="0"/>
                <a:ea typeface="Verdana" pitchFamily="34" charset="0"/>
                <a:cs typeface="Verdana" pitchFamily="34" charset="0"/>
              </a:rPr>
              <a:t>GST TREATMENT TYPE</a:t>
            </a:r>
          </a:p>
        </p:txBody>
      </p:sp>
      <p:sp>
        <p:nvSpPr>
          <p:cNvPr id="11" name="Rectangle 5"/>
          <p:cNvSpPr>
            <a:spLocks noChangeArrowheads="1"/>
          </p:cNvSpPr>
          <p:nvPr/>
        </p:nvSpPr>
        <p:spPr bwMode="auto">
          <a:xfrm>
            <a:off x="476250" y="1659012"/>
            <a:ext cx="8185150" cy="461962"/>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marL="360363" indent="-360363">
              <a:buFont typeface="Wingdings" pitchFamily="2" charset="2"/>
              <a:buChar char="§"/>
              <a:defRPr/>
            </a:pPr>
            <a:r>
              <a:rPr lang="en-US" b="1" dirty="0">
                <a:latin typeface="Verdana" pitchFamily="34" charset="0"/>
                <a:ea typeface="Verdana" pitchFamily="34" charset="0"/>
                <a:cs typeface="Verdana" pitchFamily="34" charset="0"/>
              </a:rPr>
              <a:t>Declaration Header</a:t>
            </a:r>
            <a:endParaRPr lang="en-US"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IMPLEMENTATION ACTION</a:t>
            </a:r>
            <a:endParaRPr lang="en-MY" sz="2400" dirty="0"/>
          </a:p>
        </p:txBody>
      </p:sp>
      <p:pic>
        <p:nvPicPr>
          <p:cNvPr id="4" name="Picture 3"/>
          <p:cNvPicPr>
            <a:picLocks noChangeAspect="1" noChangeArrowheads="1"/>
          </p:cNvPicPr>
          <p:nvPr/>
        </p:nvPicPr>
        <p:blipFill>
          <a:blip r:embed="rId2" cstate="print"/>
          <a:srcRect/>
          <a:stretch>
            <a:fillRect/>
          </a:stretch>
        </p:blipFill>
        <p:spPr bwMode="auto">
          <a:xfrm>
            <a:off x="476250" y="2060848"/>
            <a:ext cx="5519738" cy="4491037"/>
          </a:xfrm>
          <a:prstGeom prst="rect">
            <a:avLst/>
          </a:prstGeom>
          <a:noFill/>
          <a:ln w="9525">
            <a:noFill/>
            <a:miter lim="800000"/>
            <a:headEnd/>
            <a:tailEnd/>
          </a:ln>
        </p:spPr>
      </p:pic>
      <p:sp>
        <p:nvSpPr>
          <p:cNvPr id="5" name="Rectangle 2"/>
          <p:cNvSpPr>
            <a:spLocks noChangeArrowheads="1"/>
          </p:cNvSpPr>
          <p:nvPr/>
        </p:nvSpPr>
        <p:spPr bwMode="auto">
          <a:xfrm>
            <a:off x="6300192" y="3789040"/>
            <a:ext cx="2373312" cy="2810545"/>
          </a:xfrm>
          <a:prstGeom prst="rect">
            <a:avLst/>
          </a:prstGeom>
          <a:solidFill>
            <a:srgbClr val="FFFFFF"/>
          </a:solidFill>
          <a:ln w="9525">
            <a:solidFill>
              <a:srgbClr val="000000"/>
            </a:solidFill>
            <a:miter lim="800000"/>
            <a:headEnd/>
            <a:tailEnd/>
          </a:ln>
        </p:spPr>
        <p:txBody>
          <a:bodyPr/>
          <a:lstStyle/>
          <a:p>
            <a:pPr marL="342900" indent="-342900">
              <a:spcAft>
                <a:spcPts val="1000"/>
              </a:spcAft>
              <a:buFontTx/>
              <a:buAutoNum type="arabicPeriod"/>
              <a:defRPr/>
            </a:pPr>
            <a:endParaRPr lang="en-MY" sz="1400" dirty="0" smtClean="0">
              <a:latin typeface="Arial" pitchFamily="34" charset="0"/>
              <a:ea typeface="Verdana" pitchFamily="34" charset="0"/>
              <a:cs typeface="Arial" pitchFamily="34" charset="0"/>
            </a:endParaRPr>
          </a:p>
          <a:p>
            <a:pPr marL="263525" indent="-263525">
              <a:spcAft>
                <a:spcPts val="1000"/>
              </a:spcAft>
              <a:defRPr/>
            </a:pPr>
            <a:r>
              <a:rPr lang="en-MY" sz="1400" dirty="0" smtClean="0">
                <a:latin typeface="Arial" pitchFamily="34" charset="0"/>
                <a:ea typeface="Verdana" pitchFamily="34" charset="0"/>
                <a:cs typeface="Arial" pitchFamily="34" charset="0"/>
              </a:rPr>
              <a:t>	GST </a:t>
            </a:r>
            <a:r>
              <a:rPr lang="en-MY" sz="1400" dirty="0">
                <a:latin typeface="Arial" pitchFamily="34" charset="0"/>
                <a:ea typeface="Verdana" pitchFamily="34" charset="0"/>
                <a:cs typeface="Arial" pitchFamily="34" charset="0"/>
              </a:rPr>
              <a:t>Treatment            Reference No. </a:t>
            </a:r>
            <a:endParaRPr lang="en-MY" sz="1400" dirty="0" smtClean="0">
              <a:latin typeface="Arial" pitchFamily="34" charset="0"/>
              <a:ea typeface="Verdana" pitchFamily="34" charset="0"/>
              <a:cs typeface="Arial" pitchFamily="34" charset="0"/>
            </a:endParaRPr>
          </a:p>
          <a:p>
            <a:pPr marL="263525" indent="-263525">
              <a:spcAft>
                <a:spcPts val="1000"/>
              </a:spcAft>
              <a:defRPr/>
            </a:pPr>
            <a:endParaRPr lang="en-US" sz="1400" dirty="0" smtClean="0">
              <a:latin typeface="Arial" pitchFamily="34" charset="0"/>
              <a:ea typeface="Verdana" pitchFamily="34" charset="0"/>
              <a:cs typeface="Arial" pitchFamily="34" charset="0"/>
            </a:endParaRPr>
          </a:p>
          <a:p>
            <a:r>
              <a:rPr lang="en-MY" sz="1400" b="1" dirty="0" smtClean="0">
                <a:latin typeface="Arial" pitchFamily="34" charset="0"/>
                <a:cs typeface="Arial" pitchFamily="34" charset="0"/>
              </a:rPr>
              <a:t>     P03 </a:t>
            </a:r>
          </a:p>
          <a:p>
            <a:r>
              <a:rPr lang="en-MY" sz="1400" dirty="0" smtClean="0">
                <a:latin typeface="Arial" pitchFamily="34" charset="0"/>
                <a:cs typeface="Arial" pitchFamily="34" charset="0"/>
              </a:rPr>
              <a:t>     (for  Preamble       </a:t>
            </a:r>
          </a:p>
          <a:p>
            <a:r>
              <a:rPr lang="en-MY" sz="1400" dirty="0" smtClean="0">
                <a:latin typeface="Arial" pitchFamily="34" charset="0"/>
                <a:cs typeface="Arial" pitchFamily="34" charset="0"/>
              </a:rPr>
              <a:t>     Paragraph 3,  GST  </a:t>
            </a:r>
          </a:p>
          <a:p>
            <a:r>
              <a:rPr lang="en-MY" sz="1400" dirty="0" smtClean="0">
                <a:latin typeface="Arial" pitchFamily="34" charset="0"/>
                <a:cs typeface="Arial" pitchFamily="34" charset="0"/>
              </a:rPr>
              <a:t>     Relief Order P.U. (A)   </a:t>
            </a:r>
          </a:p>
          <a:p>
            <a:r>
              <a:rPr lang="en-MY" sz="1400" dirty="0" smtClean="0">
                <a:latin typeface="Arial" pitchFamily="34" charset="0"/>
                <a:cs typeface="Arial" pitchFamily="34" charset="0"/>
              </a:rPr>
              <a:t>     273/2014)</a:t>
            </a:r>
          </a:p>
          <a:p>
            <a:pPr marL="263525" indent="-263525">
              <a:spcAft>
                <a:spcPts val="1000"/>
              </a:spcAft>
              <a:defRPr/>
            </a:pPr>
            <a:endParaRPr lang="en-US" sz="1400" dirty="0">
              <a:latin typeface="Arial" pitchFamily="34" charset="0"/>
              <a:ea typeface="Verdana" pitchFamily="34" charset="0"/>
              <a:cs typeface="Arial" pitchFamily="34" charset="0"/>
            </a:endParaRPr>
          </a:p>
        </p:txBody>
      </p:sp>
      <p:cxnSp>
        <p:nvCxnSpPr>
          <p:cNvPr id="8" name="AutoShape 3"/>
          <p:cNvCxnSpPr>
            <a:cxnSpLocks noChangeShapeType="1"/>
          </p:cNvCxnSpPr>
          <p:nvPr/>
        </p:nvCxnSpPr>
        <p:spPr bwMode="auto">
          <a:xfrm rot="10800000">
            <a:off x="5245100" y="6277049"/>
            <a:ext cx="1042988" cy="1588"/>
          </a:xfrm>
          <a:prstGeom prst="straightConnector1">
            <a:avLst/>
          </a:prstGeom>
          <a:noFill/>
          <a:ln w="9525">
            <a:solidFill>
              <a:srgbClr val="000000"/>
            </a:solidFill>
            <a:round/>
            <a:headEnd/>
            <a:tailEnd type="triangle" w="med" len="med"/>
          </a:ln>
        </p:spPr>
      </p:cxnSp>
      <p:sp>
        <p:nvSpPr>
          <p:cNvPr id="9" name="Oval 4"/>
          <p:cNvSpPr>
            <a:spLocks noChangeArrowheads="1"/>
          </p:cNvSpPr>
          <p:nvPr/>
        </p:nvSpPr>
        <p:spPr bwMode="auto">
          <a:xfrm>
            <a:off x="3221038" y="6165305"/>
            <a:ext cx="2024062" cy="288032"/>
          </a:xfrm>
          <a:prstGeom prst="ellipse">
            <a:avLst/>
          </a:prstGeom>
          <a:solidFill>
            <a:srgbClr val="FFFFFF">
              <a:alpha val="0"/>
            </a:srgbClr>
          </a:solidFill>
          <a:ln w="9525">
            <a:solidFill>
              <a:srgbClr val="FF0000"/>
            </a:solidFill>
            <a:round/>
            <a:headEnd/>
            <a:tailEnd/>
          </a:ln>
        </p:spPr>
        <p:txBody>
          <a:bodyPr/>
          <a:lstStyle/>
          <a:p>
            <a:endParaRPr lang="en-MY"/>
          </a:p>
        </p:txBody>
      </p:sp>
      <p:sp>
        <p:nvSpPr>
          <p:cNvPr id="10" name="Rectangle 149"/>
          <p:cNvSpPr>
            <a:spLocks noChangeArrowheads="1"/>
          </p:cNvSpPr>
          <p:nvPr/>
        </p:nvSpPr>
        <p:spPr bwMode="auto">
          <a:xfrm>
            <a:off x="373063" y="1111324"/>
            <a:ext cx="6786562" cy="641350"/>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anchor="ctr"/>
          <a:lstStyle/>
          <a:p>
            <a:pPr marL="360363" indent="-360363" defTabSz="1066800">
              <a:lnSpc>
                <a:spcPct val="150000"/>
              </a:lnSpc>
              <a:spcAft>
                <a:spcPct val="35000"/>
              </a:spcAft>
              <a:buFont typeface="Wingdings" pitchFamily="2" charset="2"/>
              <a:buChar char="q"/>
              <a:defRPr/>
            </a:pPr>
            <a:r>
              <a:rPr lang="en-MY" sz="2400" b="1" dirty="0">
                <a:solidFill>
                  <a:schemeClr val="tx1"/>
                </a:solidFill>
                <a:latin typeface="Arial" pitchFamily="34" charset="0"/>
                <a:ea typeface="Verdana" pitchFamily="34" charset="0"/>
                <a:cs typeface="Arial" pitchFamily="34" charset="0"/>
              </a:rPr>
              <a:t>GST </a:t>
            </a:r>
            <a:r>
              <a:rPr lang="en-MY" sz="2400" b="1" dirty="0" smtClean="0">
                <a:solidFill>
                  <a:schemeClr val="tx1"/>
                </a:solidFill>
                <a:latin typeface="Arial" pitchFamily="34" charset="0"/>
                <a:ea typeface="Verdana" pitchFamily="34" charset="0"/>
                <a:cs typeface="Arial" pitchFamily="34" charset="0"/>
              </a:rPr>
              <a:t>Treatment Reference No.</a:t>
            </a:r>
            <a:endParaRPr lang="en-MY" sz="2400" b="1" dirty="0">
              <a:solidFill>
                <a:schemeClr val="tx1"/>
              </a:solidFill>
              <a:latin typeface="Arial" pitchFamily="34" charset="0"/>
              <a:ea typeface="Verdana" pitchFamily="34" charset="0"/>
              <a:cs typeface="Arial" pitchFamily="34" charset="0"/>
            </a:endParaRPr>
          </a:p>
        </p:txBody>
      </p:sp>
      <p:sp>
        <p:nvSpPr>
          <p:cNvPr id="11" name="Rectangle 5"/>
          <p:cNvSpPr>
            <a:spLocks noChangeArrowheads="1"/>
          </p:cNvSpPr>
          <p:nvPr/>
        </p:nvSpPr>
        <p:spPr bwMode="auto">
          <a:xfrm>
            <a:off x="476250" y="1659012"/>
            <a:ext cx="8185150" cy="461962"/>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marL="360363" indent="-360363">
              <a:buFont typeface="Wingdings" pitchFamily="2" charset="2"/>
              <a:buChar char="§"/>
              <a:defRPr/>
            </a:pPr>
            <a:r>
              <a:rPr lang="en-US" b="1" dirty="0">
                <a:latin typeface="Verdana" pitchFamily="34" charset="0"/>
                <a:ea typeface="Verdana" pitchFamily="34" charset="0"/>
                <a:cs typeface="Verdana" pitchFamily="34" charset="0"/>
              </a:rPr>
              <a:t>Declaration Header</a:t>
            </a:r>
            <a:endParaRPr lang="en-US"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635080" cy="936104"/>
          </a:xfrm>
        </p:spPr>
        <p:txBody>
          <a:bodyPr>
            <a:normAutofit/>
          </a:bodyPr>
          <a:lstStyle/>
          <a:p>
            <a:r>
              <a:rPr lang="en-US" sz="2400" b="1" dirty="0" smtClean="0">
                <a:solidFill>
                  <a:schemeClr val="bg1"/>
                </a:solidFill>
              </a:rPr>
              <a:t>IMPLEMENTATION ACTION</a:t>
            </a:r>
            <a:endParaRPr lang="en-MY" sz="2400" dirty="0"/>
          </a:p>
        </p:txBody>
      </p:sp>
      <p:pic>
        <p:nvPicPr>
          <p:cNvPr id="4" name="Picture 3"/>
          <p:cNvPicPr/>
          <p:nvPr/>
        </p:nvPicPr>
        <p:blipFill>
          <a:blip r:embed="rId2" cstate="print"/>
          <a:srcRect/>
          <a:stretch>
            <a:fillRect/>
          </a:stretch>
        </p:blipFill>
        <p:spPr bwMode="auto">
          <a:xfrm>
            <a:off x="179512" y="1628800"/>
            <a:ext cx="8964488" cy="4719533"/>
          </a:xfrm>
          <a:prstGeom prst="rect">
            <a:avLst/>
          </a:prstGeom>
          <a:noFill/>
          <a:ln w="9525">
            <a:noFill/>
            <a:miter lim="800000"/>
            <a:headEnd/>
            <a:tailEnd/>
          </a:ln>
        </p:spPr>
      </p:pic>
      <p:sp>
        <p:nvSpPr>
          <p:cNvPr id="5" name="Rectangle 5"/>
          <p:cNvSpPr>
            <a:spLocks noChangeArrowheads="1"/>
          </p:cNvSpPr>
          <p:nvPr/>
        </p:nvSpPr>
        <p:spPr bwMode="auto">
          <a:xfrm>
            <a:off x="323528" y="1268760"/>
            <a:ext cx="8185150" cy="400110"/>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marL="360363" indent="-360363">
              <a:buFont typeface="Wingdings" pitchFamily="2" charset="2"/>
              <a:buChar char="§"/>
              <a:defRPr/>
            </a:pPr>
            <a:r>
              <a:rPr lang="en-US" sz="2000" b="1" dirty="0">
                <a:latin typeface="Verdana" pitchFamily="34" charset="0"/>
                <a:ea typeface="Verdana" pitchFamily="34" charset="0"/>
                <a:cs typeface="Verdana" pitchFamily="34" charset="0"/>
              </a:rPr>
              <a:t>Declaration </a:t>
            </a:r>
            <a:r>
              <a:rPr lang="en-US" sz="2000" b="1" dirty="0" smtClean="0">
                <a:latin typeface="Verdana" pitchFamily="34" charset="0"/>
                <a:ea typeface="Verdana" pitchFamily="34" charset="0"/>
                <a:cs typeface="Verdana" pitchFamily="34" charset="0"/>
              </a:rPr>
              <a:t>Items</a:t>
            </a:r>
            <a:endParaRPr lang="en-US" sz="28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635080" cy="936104"/>
          </a:xfrm>
        </p:spPr>
        <p:txBody>
          <a:bodyPr>
            <a:normAutofit/>
          </a:bodyPr>
          <a:lstStyle/>
          <a:p>
            <a:r>
              <a:rPr lang="en-US" sz="2400" b="1" dirty="0" smtClean="0">
                <a:solidFill>
                  <a:schemeClr val="bg1"/>
                </a:solidFill>
              </a:rPr>
              <a:t>IMPORTANT NOTICE</a:t>
            </a:r>
            <a:endParaRPr lang="en-MY" sz="2400" b="1" dirty="0">
              <a:solidFill>
                <a:schemeClr val="bg1"/>
              </a:solidFill>
            </a:endParaRPr>
          </a:p>
        </p:txBody>
      </p:sp>
      <p:sp>
        <p:nvSpPr>
          <p:cNvPr id="1025" name="Rectangle 1"/>
          <p:cNvSpPr>
            <a:spLocks noChangeArrowheads="1"/>
          </p:cNvSpPr>
          <p:nvPr/>
        </p:nvSpPr>
        <p:spPr bwMode="auto">
          <a:xfrm>
            <a:off x="323528" y="1341349"/>
            <a:ext cx="84249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b="1" dirty="0" smtClean="0">
                <a:latin typeface="Arial" pitchFamily="34" charset="0"/>
                <a:ea typeface="Calibri" pitchFamily="34" charset="0"/>
                <a:cs typeface="Arial" pitchFamily="34" charset="0"/>
              </a:rPr>
              <a:t>U</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sage of non certified front end software by unauthorized partners</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please be reminded of the following possible implications that may incur during this implementation;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085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Non compliance to authorities’ latest regulation and requirement</a:t>
            </a:r>
          </a:p>
          <a:p>
            <a:pPr marL="45085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085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Possibility of goods being halted at arrival ports resulting in demurrage charges</a:t>
            </a:r>
          </a:p>
          <a:p>
            <a:pPr marL="45085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0850" marR="0" lvl="0" indent="-45085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Limited support services from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Dagang</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Net Technologies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6892</TotalTime>
  <Words>386</Words>
  <Application>Microsoft Office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CONTENTS</vt:lpstr>
      <vt:lpstr>INTRODUCTION</vt:lpstr>
      <vt:lpstr>SCOPE OF IMPLEMENTATION</vt:lpstr>
      <vt:lpstr>IMPLEMENTATION ACTION</vt:lpstr>
      <vt:lpstr>IMPLEMENTATION ACTION</vt:lpstr>
      <vt:lpstr>IMPLEMENTATION ACTION</vt:lpstr>
      <vt:lpstr>IMPLEMENTATION ACTION</vt:lpstr>
      <vt:lpstr>IMPORTANT NOTICE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wmc</dc:creator>
  <cp:lastModifiedBy>Acer</cp:lastModifiedBy>
  <cp:revision>678</cp:revision>
  <dcterms:created xsi:type="dcterms:W3CDTF">2012-06-21T03:58:01Z</dcterms:created>
  <dcterms:modified xsi:type="dcterms:W3CDTF">2017-03-20T01:30:18Z</dcterms:modified>
</cp:coreProperties>
</file>