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handoutMasterIdLst>
    <p:handoutMasterId r:id="rId17"/>
  </p:handoutMasterIdLst>
  <p:sldIdLst>
    <p:sldId id="27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7D55A-1117-474B-A8A8-ED19F2243BC4}" type="datetimeFigureOut">
              <a:rPr lang="en-US" smtClean="0"/>
              <a:pPr/>
              <a:t>20-Mar-17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A41F2-D44A-4C3A-8025-228A6883EB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8910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96401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23720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32393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24111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398768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30695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0535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841115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695724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48005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96009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43833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58017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97638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25431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90769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81169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79FD-C8E5-4BCC-BDCD-1ACF846CF1B1}" type="datetimeFigureOut">
              <a:rPr lang="en-MY" smtClean="0"/>
              <a:pPr/>
              <a:t>20/3/2017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2D639-92D8-434C-94DA-F554A4FB621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61590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deralgazette.agc.gov.my/outputp/pua_20170103_P.U.(A)52017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764704"/>
            <a:ext cx="6377940" cy="1293028"/>
          </a:xfrm>
        </p:spPr>
        <p:txBody>
          <a:bodyPr/>
          <a:lstStyle/>
          <a:p>
            <a:pPr algn="ctr"/>
            <a:r>
              <a:rPr lang="en-US" b="1" dirty="0" smtClean="0"/>
              <a:t>SELAMAT DATANG </a:t>
            </a:r>
            <a:br>
              <a:rPr lang="en-US" b="1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844824"/>
            <a:ext cx="7955280" cy="39604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TAKLIMAT PELAKSANAAN PERINTAH DUTI KASTAM (PDK) 2017 </a:t>
            </a:r>
            <a:endParaRPr lang="en-US" b="1" dirty="0" smtClean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DAN 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PELAKSANAAN </a:t>
            </a:r>
            <a:r>
              <a:rPr lang="en-US" b="1" dirty="0"/>
              <a:t>PELEPASAN KE ATAS PENGIMPORTAN DAGANGAN DI BAWAH JADUAL PERTAMA KEPADA PERINTAH CUKAI BARANG DAN PERKHIDMATAN (PEMBEKALAN BERKADAR SIFAR)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3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470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err="1" smtClean="0"/>
              <a:t>Tindakan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Pelaksanaan</a:t>
            </a:r>
            <a:endParaRPr lang="en-MY" sz="3600" dirty="0"/>
          </a:p>
        </p:txBody>
      </p:sp>
      <p:sp>
        <p:nvSpPr>
          <p:cNvPr id="4" name="Rectangle 3"/>
          <p:cNvSpPr/>
          <p:nvPr/>
        </p:nvSpPr>
        <p:spPr>
          <a:xfrm>
            <a:off x="467544" y="1738551"/>
            <a:ext cx="82809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Borang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9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mulai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01 April 2017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hendaklah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PDK 2017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kecuali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(FTA).</a:t>
            </a:r>
          </a:p>
          <a:p>
            <a:pPr marL="355600" indent="-355600" algn="just">
              <a:buFont typeface="Wingdings" pitchFamily="2" charset="2"/>
              <a:buChar char="q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FTA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sedia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diwartakan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MY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328" y="674440"/>
            <a:ext cx="8229600" cy="450304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Pelaksanaan</a:t>
            </a:r>
            <a:endParaRPr lang="en-MY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5" y="2132856"/>
          <a:ext cx="8352928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742"/>
                <a:gridCol w="3904266"/>
                <a:gridCol w="2198138"/>
                <a:gridCol w="1831782"/>
              </a:tblGrid>
              <a:tr h="42256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endParaRPr lang="en-MY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Perjanjian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Perdagangan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Bebas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MY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Kod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Tarif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perlu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digunakan</a:t>
                      </a:r>
                      <a:endParaRPr lang="en-MY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Kod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Special Treatment </a:t>
                      </a:r>
                      <a:endParaRPr lang="en-MY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Trade In Goods Agreement  (ATIGA)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–China (ACFTA)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( 10 digits)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Korea (AKFTA)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( 10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Turki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(MTFTA)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(10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- Australia – New Zealand (AANZFTA)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Australia (MAFTA)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Developing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8 Countries (D8)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–Japan (AJCEP)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Japan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(MJEPA)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Pakistan (MPCEPA)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New Zealand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(MNZFTA)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India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(AIFTA)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India (MICECA)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945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Chile (MCFTA)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6191726"/>
            <a:ext cx="59105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latin typeface="Arial" pitchFamily="34" charset="0"/>
                <a:cs typeface="Arial" pitchFamily="34" charset="0"/>
              </a:rPr>
              <a:t>Note :D8 Countries - </a:t>
            </a:r>
            <a:r>
              <a:rPr lang="en-MY" sz="1100" b="1" i="1" dirty="0" smtClean="0"/>
              <a:t>Bangladesh, Egypt, Indonesia, Iran, Malaysia, Nigeria, Pakistan, and Turkey</a:t>
            </a:r>
            <a:r>
              <a:rPr lang="en-MY" sz="1100" i="1" dirty="0" smtClean="0"/>
              <a:t>.</a:t>
            </a:r>
            <a:endParaRPr lang="en-MY" sz="11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7" y="1124744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61950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Walau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bagaimanapun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pengguna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Transaction Type “S” – ( Import with Preferential Tariff 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Special Treatment Code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FTA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Jadual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bawah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</a:t>
            </a:r>
            <a:endParaRPr lang="en-MY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Pelaksanaan</a:t>
            </a:r>
            <a:endParaRPr lang="en-MY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owchart: Decision 4"/>
          <p:cNvSpPr/>
          <p:nvPr/>
        </p:nvSpPr>
        <p:spPr>
          <a:xfrm>
            <a:off x="4283968" y="2852936"/>
            <a:ext cx="936104" cy="4320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Y/N</a:t>
            </a:r>
            <a:endParaRPr lang="en-MY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7944" y="1124744"/>
            <a:ext cx="129614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Pilih</a:t>
            </a:r>
            <a:r>
              <a:rPr lang="en-U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Negeri</a:t>
            </a:r>
            <a:r>
              <a:rPr lang="en-U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Tempat</a:t>
            </a:r>
            <a:r>
              <a:rPr lang="en-U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Asal</a:t>
            </a:r>
            <a:endParaRPr lang="en-MY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lowchart: Direct Access Storage 6"/>
          <p:cNvSpPr/>
          <p:nvPr/>
        </p:nvSpPr>
        <p:spPr>
          <a:xfrm>
            <a:off x="7020272" y="3717032"/>
            <a:ext cx="1296144" cy="7200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PDK 2017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95936" y="2060848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chemeClr val="tx1"/>
                </a:solidFill>
              </a:rPr>
              <a:t>Pilih</a:t>
            </a:r>
            <a:endParaRPr lang="en-US" sz="1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“Special Treatment Code”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10" name="Flowchart: Direct Access Storage 9"/>
          <p:cNvSpPr/>
          <p:nvPr/>
        </p:nvSpPr>
        <p:spPr>
          <a:xfrm>
            <a:off x="4932040" y="3717032"/>
            <a:ext cx="1296144" cy="7200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PDK 2007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11" name="Flowchart: Direct Access Storage 10"/>
          <p:cNvSpPr/>
          <p:nvPr/>
        </p:nvSpPr>
        <p:spPr>
          <a:xfrm>
            <a:off x="3419872" y="3717032"/>
            <a:ext cx="1296144" cy="7200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PDK 2012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12" name="Flowchart: Direct Access Storage 11"/>
          <p:cNvSpPr/>
          <p:nvPr/>
        </p:nvSpPr>
        <p:spPr>
          <a:xfrm>
            <a:off x="1763688" y="3717032"/>
            <a:ext cx="1224136" cy="7200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AHTN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2012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13" name="Flowchart: Direct Access Storage 12"/>
          <p:cNvSpPr/>
          <p:nvPr/>
        </p:nvSpPr>
        <p:spPr>
          <a:xfrm>
            <a:off x="107504" y="3717032"/>
            <a:ext cx="1296144" cy="7200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PDK 2017</a:t>
            </a:r>
            <a:endParaRPr lang="en-MY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51520" y="4581128"/>
          <a:ext cx="1008112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288032"/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(ATIGA)</a:t>
                      </a:r>
                      <a:endParaRPr lang="en-MY" sz="1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MY" sz="1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763688" y="4581128"/>
          <a:ext cx="1247799" cy="809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59"/>
                <a:gridCol w="360040"/>
              </a:tblGrid>
              <a:tr h="282615"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(ACFTA)</a:t>
                      </a:r>
                      <a:endParaRPr lang="en-MY" sz="1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MY" sz="1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(AKFTA)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6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(MTFTA)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419872" y="4581128"/>
          <a:ext cx="12241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(AANZFTA)</a:t>
                      </a:r>
                      <a:endParaRPr lang="en-MY" sz="1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MY" sz="1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(MAFTA)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(D8)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04048" y="4609800"/>
          <a:ext cx="1208856" cy="198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1"/>
                <a:gridCol w="393105"/>
              </a:tblGrid>
              <a:tr h="2826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(AJCEP)</a:t>
                      </a:r>
                      <a:endParaRPr lang="en-MY" sz="1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MY" sz="1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(MJEPA)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(MPCEPA)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(MNZFTA)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(AIFTA)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615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(MICECA)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862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(MCFTA)</a:t>
                      </a:r>
                      <a:endParaRPr lang="en-MY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MY" sz="10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5" name="Straight Arrow Connector 24"/>
          <p:cNvCxnSpPr>
            <a:stCxn id="6" idx="2"/>
          </p:cNvCxnSpPr>
          <p:nvPr/>
        </p:nvCxnSpPr>
        <p:spPr>
          <a:xfrm>
            <a:off x="4716016" y="177281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16016" y="256490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9" idx="2"/>
          </p:cNvCxnSpPr>
          <p:nvPr/>
        </p:nvCxnSpPr>
        <p:spPr>
          <a:xfrm>
            <a:off x="4716016" y="2636912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55576" y="3501008"/>
            <a:ext cx="4752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13" idx="0"/>
          </p:cNvCxnSpPr>
          <p:nvPr/>
        </p:nvCxnSpPr>
        <p:spPr>
          <a:xfrm>
            <a:off x="755576" y="35010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267744" y="35010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995936" y="35010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5508104" y="35010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707904" y="2780928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Arial" pitchFamily="34" charset="0"/>
                <a:cs typeface="Arial" pitchFamily="34" charset="0"/>
              </a:rPr>
              <a:t>Y</a:t>
            </a:r>
            <a:endParaRPr lang="en-MY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940152" y="2780928"/>
            <a:ext cx="2872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Arial" pitchFamily="34" charset="0"/>
                <a:cs typeface="Arial" pitchFamily="34" charset="0"/>
              </a:rPr>
              <a:t>N</a:t>
            </a:r>
            <a:endParaRPr lang="en-MY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Straight Connector 50"/>
          <p:cNvCxnSpPr>
            <a:stCxn id="5" idx="3"/>
          </p:cNvCxnSpPr>
          <p:nvPr/>
        </p:nvCxnSpPr>
        <p:spPr>
          <a:xfrm>
            <a:off x="5220072" y="3068960"/>
            <a:ext cx="24482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7" idx="0"/>
          </p:cNvCxnSpPr>
          <p:nvPr/>
        </p:nvCxnSpPr>
        <p:spPr>
          <a:xfrm>
            <a:off x="7668344" y="3068960"/>
            <a:ext cx="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1520" y="1556792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Font typeface="Wingdings" pitchFamily="2" charset="2"/>
              <a:buChar char="q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Validasi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Pilihan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Borang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K1 &amp; K9</a:t>
            </a:r>
            <a:endParaRPr lang="en-MY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483768" y="3068960"/>
            <a:ext cx="18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483768" y="306896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Pelaksanaan</a:t>
            </a:r>
            <a:endParaRPr lang="en-MY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542271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8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01 April 2017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hendaklah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PDK 2017</a:t>
            </a:r>
          </a:p>
          <a:p>
            <a:pPr marL="355600" indent="-355600" algn="just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Permit Import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Eksport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Permit STA,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Pengecualian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cukai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Ketetapan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dikeluarkan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01 April 2017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berkuatkuasa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pakai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tarikh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tempoh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1443841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Permit Import/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Eksport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Permit STA,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dikeluarkan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selepas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01 April 2017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PDK 2017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FTA</a:t>
            </a:r>
          </a:p>
          <a:p>
            <a:pPr marL="355600" indent="-355600" algn="just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Sijil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(Certificate of Origin)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dikeluarkan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01 April 2017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pakai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pengikrararan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9.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Manakala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Sijil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dikeluarkan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eksport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PDK 2017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01 April 2017</a:t>
            </a:r>
            <a:endParaRPr lang="en-MY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979712" y="1484784"/>
            <a:ext cx="5544616" cy="3312368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Sekian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,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Terima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Kasih</a:t>
            </a:r>
            <a:endParaRPr lang="en-MY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757312"/>
            <a:ext cx="6635080" cy="936104"/>
          </a:xfrm>
        </p:spPr>
        <p:txBody>
          <a:bodyPr/>
          <a:lstStyle/>
          <a:p>
            <a:pPr algn="l"/>
            <a:r>
              <a:rPr lang="en-US" b="1" dirty="0" smtClean="0">
                <a:ea typeface="Arial Unicode MS" pitchFamily="34" charset="-128"/>
              </a:rPr>
              <a:t>KANDUNGAN</a:t>
            </a:r>
            <a:endParaRPr lang="en-MY" b="1" dirty="0">
              <a:ea typeface="Arial Unicode MS" pitchFamily="34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777425" y="2181027"/>
            <a:ext cx="5882806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Jadual</a:t>
            </a:r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PELAKSANAAN</a:t>
            </a:r>
            <a:endParaRPr lang="en-MY" sz="16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gray">
          <a:xfrm>
            <a:off x="777424" y="4071819"/>
            <a:ext cx="5882807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KESAN PELAKSANAAN 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gray">
          <a:xfrm>
            <a:off x="755575" y="4710359"/>
            <a:ext cx="5904656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PROSES PENGESAHAN SELEKTIF &amp;  PROSES SELEKTIF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787115" y="3433279"/>
            <a:ext cx="5873116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LAIN-LAIN PERINTAH SUBSIDIARI KASTAM</a:t>
            </a:r>
            <a:endParaRPr lang="en-US" sz="1600" b="1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gray">
          <a:xfrm>
            <a:off x="777424" y="2807153"/>
            <a:ext cx="5873116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Kod</a:t>
            </a:r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Tarif</a:t>
            </a:r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Perjanjian</a:t>
            </a:r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perdagangan</a:t>
            </a:r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1600" b="1" cap="all" dirty="0" err="1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bebas</a:t>
            </a:r>
            <a:endParaRPr lang="en-MY" sz="16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gray">
          <a:xfrm>
            <a:off x="787115" y="1563953"/>
            <a:ext cx="5873116" cy="5689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 cap="all" dirty="0" smtClean="0">
                <a:ln w="9000" cmpd="sng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PENGENALAN</a:t>
            </a:r>
            <a:endParaRPr lang="en-MY" sz="16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15245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PENGENALAN</a:t>
            </a:r>
            <a:br>
              <a:rPr lang="en-US" b="1" dirty="0" smtClean="0"/>
            </a:br>
            <a:endParaRPr lang="en-MY" b="1" dirty="0"/>
          </a:p>
        </p:txBody>
      </p:sp>
      <p:sp>
        <p:nvSpPr>
          <p:cNvPr id="4" name="Rectangle 3"/>
          <p:cNvSpPr/>
          <p:nvPr/>
        </p:nvSpPr>
        <p:spPr>
          <a:xfrm>
            <a:off x="395536" y="141277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Diraja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Malaysia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kajian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semula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2012 (PDK 2012)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selaras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World Customs Organization (WCO)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lima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sekali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menggantikan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PDK 2012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berkuatkuasa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Kajian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digit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tariff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sedia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Penggunaan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tariff 9 digit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PDK 2012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10 digit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2017 (PDK 2017)</a:t>
            </a:r>
          </a:p>
          <a:p>
            <a:pPr marL="355600" indent="-355600" algn="just">
              <a:buFont typeface="Wingdings" pitchFamily="2" charset="2"/>
              <a:buChar char="q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55600" lvl="1" indent="-355600" algn="just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diwartakan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03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Januari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2017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berkuatkuasa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01 April 2017.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pengimportan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pengeksportan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dahulunya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PDK 2012 dan Asean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Harmonized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Tariff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Nomenclature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2012 (AHTN 2012)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digantikan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PDK 2017. PDK 2017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boleh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melalui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marL="355600" lvl="1" indent="-355600" algn="just"/>
            <a:r>
              <a:rPr lang="es-E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s-ES" sz="1600" u="sng" dirty="0" smtClean="0">
                <a:latin typeface="Arial" pitchFamily="34" charset="0"/>
                <a:cs typeface="Arial" pitchFamily="34" charset="0"/>
                <a:hlinkClick r:id="rId2"/>
              </a:rPr>
              <a:t>http://www.federalgazette.agc.gov.my/outputp/pua_20170103_P.U.(A)52017.pdf</a:t>
            </a:r>
            <a:endParaRPr lang="en-MY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>
              <a:buFont typeface="Wingdings" pitchFamily="2" charset="2"/>
              <a:buChar char="q"/>
            </a:pPr>
            <a:endParaRPr lang="en-MY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2771799" y="481751"/>
            <a:ext cx="6219463" cy="7150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PDK 2012  VS   PDK 2017</a:t>
            </a:r>
            <a:endParaRPr kumimoji="0" lang="en-MY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5332" y="4005064"/>
            <a:ext cx="3060340" cy="115212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PDK 2012</a:t>
            </a:r>
          </a:p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(9 digits )</a:t>
            </a:r>
            <a:endParaRPr lang="en-MY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70798" y="4653136"/>
            <a:ext cx="3089634" cy="115212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PDK 2017                                        (10 digits)</a:t>
            </a:r>
            <a:endParaRPr lang="en-MY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196752"/>
            <a:ext cx="4392488" cy="2616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7800" lvl="1" indent="-177800"/>
            <a:r>
              <a:rPr lang="en-US" b="1" dirty="0" err="1" smtClean="0">
                <a:latin typeface="Arial" pitchFamily="34" charset="0"/>
                <a:cs typeface="Arial" pitchFamily="34" charset="0"/>
              </a:rPr>
              <a:t>Buku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Malaysia</a:t>
            </a:r>
          </a:p>
          <a:p>
            <a:pPr marL="177800" lvl="1" indent="-177800"/>
            <a:r>
              <a:rPr lang="en-US" b="1" dirty="0" smtClean="0">
                <a:latin typeface="Arial" pitchFamily="34" charset="0"/>
                <a:cs typeface="Arial" pitchFamily="34" charset="0"/>
              </a:rPr>
              <a:t>(2 TATANAMA)</a:t>
            </a:r>
          </a:p>
          <a:p>
            <a:pPr marL="177800" lvl="1" indent="-177800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77800" lvl="1" indent="-177800">
              <a:buFont typeface="+mj-lt"/>
              <a:buAutoNum type="arabicPeriod"/>
            </a:pP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(PDK) 2012 (9 digits)</a:t>
            </a:r>
          </a:p>
          <a:p>
            <a:pPr marL="177800" lvl="1" indent="-177800">
              <a:buFont typeface="+mj-lt"/>
              <a:buAutoNum type="arabicPeriod"/>
            </a:pPr>
            <a:endParaRPr lang="en-MY" sz="1600" dirty="0" smtClean="0">
              <a:latin typeface="Arial" pitchFamily="34" charset="0"/>
              <a:cs typeface="Arial" pitchFamily="34" charset="0"/>
            </a:endParaRPr>
          </a:p>
          <a:p>
            <a:pPr marL="177800" lvl="1" indent="-177800">
              <a:buFont typeface="+mj-lt"/>
              <a:buAutoNum type="arabicPeriod"/>
            </a:pP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barang-barang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berasal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negeri-negeri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ASEAN (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Tatanama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Berhormanis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ASEAN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Perjanjian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Perdagangan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Barangan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ASEAN ) AHTN 2012 (10 digits)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6016" y="1196752"/>
            <a:ext cx="4248472" cy="2616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b="1" dirty="0" smtClean="0">
                <a:latin typeface="Arial" pitchFamily="34" charset="0"/>
                <a:cs typeface="Arial" pitchFamily="34" charset="0"/>
              </a:rPr>
              <a:t>Malaysia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Buku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(1 TATANAMA)</a:t>
            </a:r>
          </a:p>
          <a:p>
            <a:pPr marL="177800" lvl="1" indent="-177800"/>
            <a:endParaRPr lang="en-MY" b="1" dirty="0">
              <a:latin typeface="Arial" pitchFamily="34" charset="0"/>
              <a:cs typeface="Arial" pitchFamily="34" charset="0"/>
            </a:endParaRPr>
          </a:p>
          <a:p>
            <a:pPr marL="177800" lvl="1" indent="-177800">
              <a:buAutoNum type="arabicPeriod"/>
            </a:pP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(PDK) 2017 (10 digits)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pewartaan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MY" sz="1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MY" sz="16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Januari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2017</a:t>
            </a:r>
          </a:p>
          <a:p>
            <a:pPr marL="177800" lvl="1" indent="-177800">
              <a:buAutoNum type="arabicPeriod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77800" lvl="1" indent="-177800">
              <a:buAutoNum type="arabicPeriod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Penguatkuasaan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PDK 2017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1 April 2017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177800" lvl="1" indent="-177800">
              <a:buAutoNum type="arabicPeriod"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355600" lvl="1" indent="-177800">
              <a:buAutoNum type="arabicPeriod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3995936" y="4941168"/>
            <a:ext cx="1080120" cy="576064"/>
          </a:xfrm>
          <a:prstGeom prst="notch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83568" y="5301208"/>
            <a:ext cx="3060340" cy="115212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AHTN 2012</a:t>
            </a:r>
          </a:p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(10 digits)</a:t>
            </a:r>
            <a:endParaRPr lang="en-MY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 txBox="1">
            <a:spLocks/>
          </p:cNvSpPr>
          <p:nvPr/>
        </p:nvSpPr>
        <p:spPr>
          <a:xfrm>
            <a:off x="1187624" y="480372"/>
            <a:ext cx="7776864" cy="71500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SENARAI KOD TARIF BAGI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PERJANJIAN PERDAGANGAN BEBAS</a:t>
            </a:r>
            <a:endParaRPr kumimoji="0" lang="en-MY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95535" y="1268760"/>
          <a:ext cx="8424937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296"/>
                <a:gridCol w="4088242"/>
                <a:gridCol w="3806399"/>
              </a:tblGrid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Perjanjian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Perdagangan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Bebas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Kod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Tarif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perlu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digunakan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Trade In Goods Agreement  (ATIGA)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–China (ACFTA)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( 10 digits)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Korea (AKFTA)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( 10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Turki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(MTFTA)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AHTN 2012 (10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- Australia – New Zealand (AANZFTA)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Australia (MAFTA)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Developing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8 Countries (D8)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2012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–Japan (AJCEP)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Japan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(MJEPA)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Pakistan (MPCEPA)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New Zealand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(MNZFTA)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Asean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India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(AIFTA)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26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India (MIFTA)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186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Malaysia – Chile (MCFTA)</a:t>
                      </a:r>
                      <a:endParaRPr lang="en-MY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PDK 2007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(9 digits)</a:t>
                      </a:r>
                      <a:endParaRPr lang="en-MY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544" y="5517232"/>
            <a:ext cx="60757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latin typeface="Arial" pitchFamily="34" charset="0"/>
                <a:cs typeface="Arial" pitchFamily="34" charset="0"/>
              </a:rPr>
              <a:t>Note :</a:t>
            </a:r>
          </a:p>
          <a:p>
            <a:r>
              <a:rPr lang="en-US" sz="1100" i="1" dirty="0" smtClean="0">
                <a:latin typeface="Arial" pitchFamily="34" charset="0"/>
                <a:cs typeface="Arial" pitchFamily="34" charset="0"/>
              </a:rPr>
              <a:t>Negara-</a:t>
            </a:r>
            <a:r>
              <a:rPr lang="en-US" sz="1100" i="1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  D8 - </a:t>
            </a:r>
            <a:r>
              <a:rPr lang="en-MY" sz="1100" b="1" i="1" dirty="0" smtClean="0"/>
              <a:t>Bangladesh, Egypt, Indonesia, Iran, Malaysia, Nigeria, Pakistan, and Turkey</a:t>
            </a:r>
            <a:r>
              <a:rPr lang="en-MY" sz="1100" i="1" dirty="0" smtClean="0"/>
              <a:t>.</a:t>
            </a:r>
            <a:endParaRPr lang="en-MY" sz="11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3688" y="764704"/>
            <a:ext cx="6063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LAIN-LAIN PERINTAH SUBSIDIARI</a:t>
            </a:r>
            <a:endParaRPr lang="en-MY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1520" y="1397000"/>
          <a:ext cx="8640960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256584"/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endParaRPr lang="en-MY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Kastam</a:t>
                      </a:r>
                      <a:endParaRPr lang="en-MY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Kod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Tarif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perlu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digunakan</a:t>
                      </a:r>
                      <a:endParaRPr lang="en-MY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Duti</a:t>
                      </a:r>
                      <a:r>
                        <a:rPr lang="en-MY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Eksais</a:t>
                      </a:r>
                      <a:r>
                        <a:rPr lang="en-MY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MY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Duti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Eksais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Kenderaan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Bermotor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Bayaran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Cukai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Barang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Perkhidmatan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Pembekalan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Berkadar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Sifar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Kastam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(Anti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Lambakan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Kastam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Larangan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Import)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Kastam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Larangan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Eksport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Kastam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Duti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Pelindung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MY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Perintah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Larangan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MY" sz="1400" b="0" dirty="0" err="1" smtClean="0">
                          <a:latin typeface="Arial" pitchFamily="34" charset="0"/>
                          <a:cs typeface="Arial" pitchFamily="34" charset="0"/>
                        </a:rPr>
                        <a:t>Pemindahan</a:t>
                      </a:r>
                      <a:r>
                        <a:rPr lang="en-MY" sz="1400" b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PDK 2017 (10 digits)</a:t>
                      </a:r>
                      <a:endParaRPr lang="en-MY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6377940" cy="1293028"/>
          </a:xfrm>
        </p:spPr>
        <p:txBody>
          <a:bodyPr/>
          <a:lstStyle/>
          <a:p>
            <a:pPr algn="l"/>
            <a:r>
              <a:rPr lang="en-US" b="1" dirty="0" err="1" smtClean="0"/>
              <a:t>Kesan</a:t>
            </a:r>
            <a:r>
              <a:rPr lang="en-US" b="1" dirty="0" smtClean="0"/>
              <a:t> </a:t>
            </a:r>
            <a:r>
              <a:rPr lang="en-US" b="1" dirty="0" err="1" smtClean="0"/>
              <a:t>Pelaksanaan</a:t>
            </a:r>
            <a:endParaRPr lang="en-MY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2663" lvl="1" indent="-355600">
              <a:buFont typeface="Wingdings" pitchFamily="2" charset="2"/>
              <a:buChar char="§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Maklumat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Kastam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 (SMK)</a:t>
            </a:r>
          </a:p>
          <a:p>
            <a:pPr marL="982663" lvl="1" indent="-355600">
              <a:buFont typeface="Wingdings" pitchFamily="2" charset="2"/>
              <a:buChar char="§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“National Single Window”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DagangNet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2663" lvl="1" indent="-355600">
              <a:buFont typeface="Wingdings" pitchFamily="2" charset="2"/>
              <a:buChar char="§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Agensi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Pengeluar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Permit (Import/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STA)</a:t>
            </a:r>
          </a:p>
          <a:p>
            <a:pPr lvl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buFont typeface="Wingdings" pitchFamily="2" charset="2"/>
              <a:buChar char="q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proses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perniagaan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2663" lvl="3" indent="-355600">
              <a:buFont typeface="Wingdings" pitchFamily="2" charset="2"/>
              <a:buChar char="§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Peralihan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2663" lvl="3" indent="-355600">
              <a:buFont typeface="Wingdings" pitchFamily="2" charset="2"/>
              <a:buChar char="§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496944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err="1" smtClean="0"/>
              <a:t>Kesan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kepada</a:t>
            </a:r>
            <a:r>
              <a:rPr lang="en-US" sz="3600" b="1" dirty="0" smtClean="0"/>
              <a:t> proses </a:t>
            </a:r>
            <a:r>
              <a:rPr lang="en-US" sz="3600" b="1" dirty="0" err="1" smtClean="0"/>
              <a:t>Perniagaan</a:t>
            </a:r>
            <a:r>
              <a:rPr lang="en-US" sz="3600" b="1" dirty="0" smtClean="0"/>
              <a:t> &amp; </a:t>
            </a:r>
            <a:r>
              <a:rPr lang="en-US" sz="3600" b="1" dirty="0" err="1" smtClean="0"/>
              <a:t>Operasi</a:t>
            </a:r>
            <a:endParaRPr lang="en-US" sz="3600" b="1" dirty="0" smtClean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>
              <a:buFont typeface="Wingdings" pitchFamily="2" charset="2"/>
              <a:buChar char="q"/>
            </a:pPr>
            <a:r>
              <a:rPr lang="en-US" sz="2400" dirty="0" err="1" smtClean="0"/>
              <a:t>Pengikraran</a:t>
            </a:r>
            <a:r>
              <a:rPr lang="en-US" sz="2400" dirty="0" smtClean="0"/>
              <a:t> </a:t>
            </a:r>
            <a:r>
              <a:rPr lang="en-US" sz="2400" dirty="0" err="1" smtClean="0"/>
              <a:t>Borang</a:t>
            </a:r>
            <a:r>
              <a:rPr lang="en-US" sz="2400" dirty="0" smtClean="0"/>
              <a:t> (K1,K2,K3,K8,K9) </a:t>
            </a:r>
          </a:p>
          <a:p>
            <a:pPr marL="355600" lvl="0" indent="-355600">
              <a:buFont typeface="Wingdings" pitchFamily="2" charset="2"/>
              <a:buChar char="q"/>
            </a:pPr>
            <a:r>
              <a:rPr lang="en-US" sz="2400" dirty="0" smtClean="0"/>
              <a:t>Permit Import/</a:t>
            </a:r>
            <a:r>
              <a:rPr lang="en-US" sz="2400" dirty="0" err="1" smtClean="0"/>
              <a:t>Eksport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Permit STA </a:t>
            </a:r>
          </a:p>
          <a:p>
            <a:pPr marL="355600" lvl="0" indent="-355600">
              <a:buFont typeface="Wingdings" pitchFamily="2" charset="2"/>
              <a:buChar char="q"/>
            </a:pPr>
            <a:r>
              <a:rPr lang="en-US" sz="2400" dirty="0" err="1" smtClean="0"/>
              <a:t>Perjanjian</a:t>
            </a:r>
            <a:r>
              <a:rPr lang="en-US" sz="2400" dirty="0" smtClean="0"/>
              <a:t> </a:t>
            </a:r>
            <a:r>
              <a:rPr lang="en-US" sz="2400" dirty="0" err="1" smtClean="0"/>
              <a:t>Perdagangan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masih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Kod</a:t>
            </a:r>
            <a:r>
              <a:rPr lang="en-US" sz="2400" dirty="0" smtClean="0"/>
              <a:t> </a:t>
            </a:r>
            <a:r>
              <a:rPr lang="en-US" sz="2400" dirty="0" err="1" smtClean="0"/>
              <a:t>Tarif</a:t>
            </a:r>
            <a:r>
              <a:rPr lang="en-US" sz="2400" dirty="0" smtClean="0"/>
              <a:t> PDK </a:t>
            </a:r>
            <a:r>
              <a:rPr lang="en-US" sz="2400" dirty="0"/>
              <a:t>2012 (9 </a:t>
            </a:r>
            <a:r>
              <a:rPr lang="en-US" sz="2400" dirty="0" smtClean="0"/>
              <a:t>digits), </a:t>
            </a:r>
            <a:r>
              <a:rPr lang="en-US" sz="2400" dirty="0" err="1" smtClean="0"/>
              <a:t>Kod</a:t>
            </a:r>
            <a:r>
              <a:rPr lang="en-US" sz="2400" dirty="0" smtClean="0"/>
              <a:t> Tariff AHTN </a:t>
            </a:r>
            <a:r>
              <a:rPr lang="en-US" sz="2400" dirty="0"/>
              <a:t>2012 (10 </a:t>
            </a:r>
            <a:r>
              <a:rPr lang="en-US" sz="2400" dirty="0" smtClean="0"/>
              <a:t>digits)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Kod</a:t>
            </a:r>
            <a:r>
              <a:rPr lang="en-US" sz="2400" dirty="0" smtClean="0"/>
              <a:t> </a:t>
            </a:r>
            <a:r>
              <a:rPr lang="en-US" sz="2400" dirty="0" err="1" smtClean="0"/>
              <a:t>Tarif</a:t>
            </a:r>
            <a:r>
              <a:rPr lang="en-US" sz="2400" dirty="0" smtClean="0"/>
              <a:t> PDK 2007</a:t>
            </a:r>
          </a:p>
          <a:p>
            <a:pPr marL="355600" indent="-355600">
              <a:buFont typeface="Wingdings" pitchFamily="2" charset="2"/>
              <a:buChar char="q"/>
            </a:pPr>
            <a:r>
              <a:rPr lang="en-US" sz="2400" dirty="0" err="1" smtClean="0"/>
              <a:t>Sijil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Asal</a:t>
            </a:r>
            <a:r>
              <a:rPr lang="en-US" sz="2400" dirty="0" smtClean="0"/>
              <a:t> </a:t>
            </a:r>
          </a:p>
          <a:p>
            <a:pPr lvl="0"/>
            <a:endParaRPr lang="en-MY" sz="2400" dirty="0"/>
          </a:p>
          <a:p>
            <a:endParaRPr lang="en-MY" sz="2400" dirty="0"/>
          </a:p>
          <a:p>
            <a:pPr lvl="0"/>
            <a:endParaRPr lang="en-MY" sz="2400" dirty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640960" cy="936104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/>
              <a:t>Tempoh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Peralihan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-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pengikraran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penaksiran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pembayaran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duti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cukai</a:t>
            </a:r>
            <a:endParaRPr lang="en-MY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395536" y="2564904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ditangguhkan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 jam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10.00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pukul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12.00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tengah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31 Mac 2017</a:t>
            </a:r>
          </a:p>
          <a:p>
            <a:pPr lvl="1" indent="-457200">
              <a:buFont typeface="Wingdings" pitchFamily="2" charset="2"/>
              <a:buChar char="q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 indent="-457200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Borang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didaftarkan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penerimaan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bayaran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duti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cukai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pelepasan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samada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dagangan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dibawa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keluar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fizikal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kawalan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Kastam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sebaliknya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diproses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pukul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12.00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31 Mac 2017</a:t>
            </a:r>
          </a:p>
          <a:p>
            <a:pPr marL="0" lvl="1"/>
            <a:endParaRPr lang="en-MY" sz="2000" dirty="0" smtClean="0">
              <a:latin typeface="Arial" pitchFamily="34" charset="0"/>
              <a:cs typeface="Arial" pitchFamily="34" charset="0"/>
            </a:endParaRPr>
          </a:p>
          <a:p>
            <a:pPr lvl="1" indent="-457200"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pengikraran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01 April 2017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diluluskan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selepas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01 April 2017,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taksiran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PDK 2012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tertakluk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kadar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cukai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PDK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532</TotalTime>
  <Words>1323</Words>
  <Application>Microsoft Office PowerPoint</Application>
  <PresentationFormat>On-screen Show (4:3)</PresentationFormat>
  <Paragraphs>250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Vapor Trail</vt:lpstr>
      <vt:lpstr>SELAMAT DATANG   </vt:lpstr>
      <vt:lpstr>KANDUNGAN</vt:lpstr>
      <vt:lpstr>PENGENALAN </vt:lpstr>
      <vt:lpstr>Slide 4</vt:lpstr>
      <vt:lpstr>Slide 5</vt:lpstr>
      <vt:lpstr>Slide 6</vt:lpstr>
      <vt:lpstr>Kesan Pelaksanaan</vt:lpstr>
      <vt:lpstr>Kesan kepada proses Perniagaan &amp; Operasi</vt:lpstr>
      <vt:lpstr>Tempoh Peralihan - Proses pengikraran, penaksiran dan pembayaran duti/cukai</vt:lpstr>
      <vt:lpstr>Tindakan Pelaksanaan</vt:lpstr>
      <vt:lpstr>Tindakan Pelaksanaan</vt:lpstr>
      <vt:lpstr>Tindakan Pelaksanaan</vt:lpstr>
      <vt:lpstr>Tindakan Pelaksanaan</vt:lpstr>
      <vt:lpstr>Slide 14</vt:lpstr>
      <vt:lpstr>Sekian, Terima Kasih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KANDUNGAN</dc:title>
  <dc:creator>zaz</dc:creator>
  <cp:lastModifiedBy>Acer</cp:lastModifiedBy>
  <cp:revision>13</cp:revision>
  <cp:lastPrinted>2017-03-16T04:05:12Z</cp:lastPrinted>
  <dcterms:created xsi:type="dcterms:W3CDTF">2017-03-09T07:37:54Z</dcterms:created>
  <dcterms:modified xsi:type="dcterms:W3CDTF">2017-03-20T01:29:31Z</dcterms:modified>
</cp:coreProperties>
</file>